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24"/>
  </p:notesMasterIdLst>
  <p:sldIdLst>
    <p:sldId id="307" r:id="rId6"/>
    <p:sldId id="260" r:id="rId7"/>
    <p:sldId id="257" r:id="rId8"/>
    <p:sldId id="308" r:id="rId9"/>
    <p:sldId id="291" r:id="rId10"/>
    <p:sldId id="292" r:id="rId11"/>
    <p:sldId id="258" r:id="rId12"/>
    <p:sldId id="295" r:id="rId13"/>
    <p:sldId id="304" r:id="rId14"/>
    <p:sldId id="305" r:id="rId15"/>
    <p:sldId id="296" r:id="rId16"/>
    <p:sldId id="309" r:id="rId17"/>
    <p:sldId id="311" r:id="rId18"/>
    <p:sldId id="315" r:id="rId19"/>
    <p:sldId id="312" r:id="rId20"/>
    <p:sldId id="313" r:id="rId21"/>
    <p:sldId id="314" r:id="rId22"/>
    <p:sldId id="303"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120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3C39ACC5-A35D-4872-9DEA-CD497FD9FE28}"/>
    <pc:docChg chg="custSel addSld delSld modSld addMainMaster delMainMaster">
      <pc:chgData name="Pascalle Cup" userId="abbe84a0-611b-406e-b251-e8b4b71c069a" providerId="ADAL" clId="{3C39ACC5-A35D-4872-9DEA-CD497FD9FE28}" dt="2023-09-11T08:30:15.219" v="190" actId="20577"/>
      <pc:docMkLst>
        <pc:docMk/>
      </pc:docMkLst>
      <pc:sldChg chg="delSp mod">
        <pc:chgData name="Pascalle Cup" userId="abbe84a0-611b-406e-b251-e8b4b71c069a" providerId="ADAL" clId="{3C39ACC5-A35D-4872-9DEA-CD497FD9FE28}" dt="2023-09-11T08:14:44.627" v="0" actId="478"/>
        <pc:sldMkLst>
          <pc:docMk/>
          <pc:sldMk cId="2160983140" sldId="257"/>
        </pc:sldMkLst>
        <pc:spChg chg="del">
          <ac:chgData name="Pascalle Cup" userId="abbe84a0-611b-406e-b251-e8b4b71c069a" providerId="ADAL" clId="{3C39ACC5-A35D-4872-9DEA-CD497FD9FE28}" dt="2023-09-11T08:14:44.627" v="0" actId="478"/>
          <ac:spMkLst>
            <pc:docMk/>
            <pc:sldMk cId="2160983140" sldId="257"/>
            <ac:spMk id="4" creationId="{EB7A4E82-72D0-8ECA-4755-5ED849B364C1}"/>
          </ac:spMkLst>
        </pc:spChg>
      </pc:sldChg>
      <pc:sldChg chg="modSp mod">
        <pc:chgData name="Pascalle Cup" userId="abbe84a0-611b-406e-b251-e8b4b71c069a" providerId="ADAL" clId="{3C39ACC5-A35D-4872-9DEA-CD497FD9FE28}" dt="2023-09-11T08:15:15.074" v="22" actId="20577"/>
        <pc:sldMkLst>
          <pc:docMk/>
          <pc:sldMk cId="4084983129" sldId="291"/>
        </pc:sldMkLst>
        <pc:spChg chg="mod">
          <ac:chgData name="Pascalle Cup" userId="abbe84a0-611b-406e-b251-e8b4b71c069a" providerId="ADAL" clId="{3C39ACC5-A35D-4872-9DEA-CD497FD9FE28}" dt="2023-09-11T08:15:15.074" v="22" actId="20577"/>
          <ac:spMkLst>
            <pc:docMk/>
            <pc:sldMk cId="4084983129" sldId="291"/>
            <ac:spMk id="13" creationId="{BC3B0B6C-7490-49B6-9060-444D61A2630D}"/>
          </ac:spMkLst>
        </pc:spChg>
      </pc:sldChg>
      <pc:sldChg chg="modSp mod">
        <pc:chgData name="Pascalle Cup" userId="abbe84a0-611b-406e-b251-e8b4b71c069a" providerId="ADAL" clId="{3C39ACC5-A35D-4872-9DEA-CD497FD9FE28}" dt="2023-09-11T08:29:27.321" v="65" actId="5793"/>
        <pc:sldMkLst>
          <pc:docMk/>
          <pc:sldMk cId="3422074487" sldId="292"/>
        </pc:sldMkLst>
        <pc:spChg chg="mod">
          <ac:chgData name="Pascalle Cup" userId="abbe84a0-611b-406e-b251-e8b4b71c069a" providerId="ADAL" clId="{3C39ACC5-A35D-4872-9DEA-CD497FD9FE28}" dt="2023-09-11T08:29:27.321" v="65" actId="5793"/>
          <ac:spMkLst>
            <pc:docMk/>
            <pc:sldMk cId="3422074487" sldId="292"/>
            <ac:spMk id="3" creationId="{00000000-0000-0000-0000-000000000000}"/>
          </ac:spMkLst>
        </pc:spChg>
      </pc:sldChg>
      <pc:sldChg chg="modSp mod">
        <pc:chgData name="Pascalle Cup" userId="abbe84a0-611b-406e-b251-e8b4b71c069a" providerId="ADAL" clId="{3C39ACC5-A35D-4872-9DEA-CD497FD9FE28}" dt="2023-09-11T08:30:15.219" v="190" actId="20577"/>
        <pc:sldMkLst>
          <pc:docMk/>
          <pc:sldMk cId="3025033016" sldId="309"/>
        </pc:sldMkLst>
        <pc:spChg chg="mod">
          <ac:chgData name="Pascalle Cup" userId="abbe84a0-611b-406e-b251-e8b4b71c069a" providerId="ADAL" clId="{3C39ACC5-A35D-4872-9DEA-CD497FD9FE28}" dt="2023-09-11T08:30:15.219" v="190" actId="20577"/>
          <ac:spMkLst>
            <pc:docMk/>
            <pc:sldMk cId="3025033016" sldId="309"/>
            <ac:spMk id="3" creationId="{00000000-0000-0000-0000-000000000000}"/>
          </ac:spMkLst>
        </pc:spChg>
      </pc:sldChg>
      <pc:sldChg chg="del">
        <pc:chgData name="Pascalle Cup" userId="abbe84a0-611b-406e-b251-e8b4b71c069a" providerId="ADAL" clId="{3C39ACC5-A35D-4872-9DEA-CD497FD9FE28}" dt="2023-09-11T08:15:45.615" v="24" actId="47"/>
        <pc:sldMkLst>
          <pc:docMk/>
          <pc:sldMk cId="1823581371" sldId="310"/>
        </pc:sldMkLst>
      </pc:sldChg>
      <pc:sldChg chg="add">
        <pc:chgData name="Pascalle Cup" userId="abbe84a0-611b-406e-b251-e8b4b71c069a" providerId="ADAL" clId="{3C39ACC5-A35D-4872-9DEA-CD497FD9FE28}" dt="2023-09-11T08:16:09.188" v="26"/>
        <pc:sldMkLst>
          <pc:docMk/>
          <pc:sldMk cId="1823581371" sldId="315"/>
        </pc:sldMkLst>
      </pc:sldChg>
      <pc:sldChg chg="del">
        <pc:chgData name="Pascalle Cup" userId="abbe84a0-611b-406e-b251-e8b4b71c069a" providerId="ADAL" clId="{3C39ACC5-A35D-4872-9DEA-CD497FD9FE28}" dt="2023-09-11T08:15:22.465" v="23" actId="47"/>
        <pc:sldMkLst>
          <pc:docMk/>
          <pc:sldMk cId="1250252555" sldId="316"/>
        </pc:sldMkLst>
      </pc:sldChg>
      <pc:sldMasterChg chg="add addSldLayout">
        <pc:chgData name="Pascalle Cup" userId="abbe84a0-611b-406e-b251-e8b4b71c069a" providerId="ADAL" clId="{3C39ACC5-A35D-4872-9DEA-CD497FD9FE28}" dt="2023-09-11T08:16:09.188" v="25" actId="27028"/>
        <pc:sldMasterMkLst>
          <pc:docMk/>
          <pc:sldMasterMk cId="567533301" sldId="2147483648"/>
        </pc:sldMasterMkLst>
        <pc:sldLayoutChg chg="add">
          <pc:chgData name="Pascalle Cup" userId="abbe84a0-611b-406e-b251-e8b4b71c069a" providerId="ADAL" clId="{3C39ACC5-A35D-4872-9DEA-CD497FD9FE28}" dt="2023-09-11T08:16:09.188" v="25" actId="27028"/>
          <pc:sldLayoutMkLst>
            <pc:docMk/>
            <pc:sldMasterMk cId="567533301" sldId="2147483648"/>
            <pc:sldLayoutMk cId="906649087" sldId="2147483649"/>
          </pc:sldLayoutMkLst>
        </pc:sldLayoutChg>
      </pc:sldMasterChg>
      <pc:sldMasterChg chg="del delSldLayout">
        <pc:chgData name="Pascalle Cup" userId="abbe84a0-611b-406e-b251-e8b4b71c069a" providerId="ADAL" clId="{3C39ACC5-A35D-4872-9DEA-CD497FD9FE28}" dt="2023-09-11T08:15:22.465" v="23" actId="47"/>
        <pc:sldMasterMkLst>
          <pc:docMk/>
          <pc:sldMasterMk cId="3332496831" sldId="2147483648"/>
        </pc:sldMasterMkLst>
        <pc:sldLayoutChg chg="del">
          <pc:chgData name="Pascalle Cup" userId="abbe84a0-611b-406e-b251-e8b4b71c069a" providerId="ADAL" clId="{3C39ACC5-A35D-4872-9DEA-CD497FD9FE28}" dt="2023-09-11T08:15:22.465" v="23" actId="47"/>
          <pc:sldLayoutMkLst>
            <pc:docMk/>
            <pc:sldMasterMk cId="3332496831" sldId="2147483648"/>
            <pc:sldLayoutMk cId="4174596133" sldId="2147483649"/>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720661328" sldId="2147483650"/>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939975077" sldId="2147483651"/>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4089634645" sldId="2147483652"/>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2368796867" sldId="2147483653"/>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1225076822" sldId="2147483654"/>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3305061166" sldId="2147483655"/>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3630317784" sldId="2147483656"/>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3210657476" sldId="2147483657"/>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697004760" sldId="2147483658"/>
          </pc:sldLayoutMkLst>
        </pc:sldLayoutChg>
        <pc:sldLayoutChg chg="del">
          <pc:chgData name="Pascalle Cup" userId="abbe84a0-611b-406e-b251-e8b4b71c069a" providerId="ADAL" clId="{3C39ACC5-A35D-4872-9DEA-CD497FD9FE28}" dt="2023-09-11T08:15:22.465" v="23" actId="47"/>
          <pc:sldLayoutMkLst>
            <pc:docMk/>
            <pc:sldMasterMk cId="3332496831" sldId="2147483648"/>
            <pc:sldLayoutMk cId="2239013651" sldId="2147483659"/>
          </pc:sldLayoutMkLst>
        </pc:sldLayoutChg>
      </pc:sldMasterChg>
      <pc:sldMasterChg chg="del delSldLayout">
        <pc:chgData name="Pascalle Cup" userId="abbe84a0-611b-406e-b251-e8b4b71c069a" providerId="ADAL" clId="{3C39ACC5-A35D-4872-9DEA-CD497FD9FE28}" dt="2023-09-11T08:15:45.615" v="24" actId="47"/>
        <pc:sldMasterMkLst>
          <pc:docMk/>
          <pc:sldMasterMk cId="567533301" sldId="2147483673"/>
        </pc:sldMasterMkLst>
        <pc:sldLayoutChg chg="del">
          <pc:chgData name="Pascalle Cup" userId="abbe84a0-611b-406e-b251-e8b4b71c069a" providerId="ADAL" clId="{3C39ACC5-A35D-4872-9DEA-CD497FD9FE28}" dt="2023-09-11T08:15:45.615" v="24" actId="47"/>
          <pc:sldLayoutMkLst>
            <pc:docMk/>
            <pc:sldMasterMk cId="567533301" sldId="2147483673"/>
            <pc:sldLayoutMk cId="906649087"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7048D-0589-44DB-9789-2117816CD56B}" type="datetimeFigureOut">
              <a:rPr lang="nl-NL" smtClean="0"/>
              <a:t>11-9-2023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1DAFA8-C82D-4107-A69B-FD1C16EDF4A5}" type="slidenum">
              <a:rPr lang="nl-NL" smtClean="0"/>
              <a:t>‹nr.›</a:t>
            </a:fld>
            <a:endParaRPr lang="nl-NL"/>
          </a:p>
        </p:txBody>
      </p:sp>
    </p:spTree>
    <p:extLst>
      <p:ext uri="{BB962C8B-B14F-4D97-AF65-F5344CB8AC3E}">
        <p14:creationId xmlns:p14="http://schemas.microsoft.com/office/powerpoint/2010/main" val="240196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6</a:t>
            </a:fld>
            <a:endParaRPr lang="nl-NL"/>
          </a:p>
        </p:txBody>
      </p:sp>
    </p:spTree>
    <p:extLst>
      <p:ext uri="{BB962C8B-B14F-4D97-AF65-F5344CB8AC3E}">
        <p14:creationId xmlns:p14="http://schemas.microsoft.com/office/powerpoint/2010/main" val="2807760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8</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11</a:t>
            </a:fld>
            <a:endParaRPr lang="nl-NL"/>
          </a:p>
        </p:txBody>
      </p:sp>
    </p:spTree>
    <p:extLst>
      <p:ext uri="{BB962C8B-B14F-4D97-AF65-F5344CB8AC3E}">
        <p14:creationId xmlns:p14="http://schemas.microsoft.com/office/powerpoint/2010/main" val="729066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0EB73-5CA0-4C3E-B907-5A91F94D72B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275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0374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91417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089111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421610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90664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D9F7D0DF-6525-4DBA-86C1-2BE34BA5B55D}"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318836C8-8E5A-4E03-B704-DFA40452F201}" type="slidenum">
              <a:rPr lang="nl-NL" smtClean="0"/>
              <a:t>‹nr.›</a:t>
            </a:fld>
            <a:endParaRPr lang="nl-NL"/>
          </a:p>
        </p:txBody>
      </p:sp>
    </p:spTree>
    <p:extLst>
      <p:ext uri="{BB962C8B-B14F-4D97-AF65-F5344CB8AC3E}">
        <p14:creationId xmlns:p14="http://schemas.microsoft.com/office/powerpoint/2010/main" val="286430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9E8D4D1-00C4-4E8E-99A5-8D1DF5379DBE}" type="datetimeFigureOut">
              <a:rPr lang="nl-NL" smtClean="0"/>
              <a:t>11-9-2023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89206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B9E8D4D1-00C4-4E8E-99A5-8D1DF5379DBE}" type="datetimeFigureOut">
              <a:rPr lang="nl-NL" smtClean="0"/>
              <a:t>11-9-2023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53428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B9E8D4D1-00C4-4E8E-99A5-8D1DF5379DBE}" type="datetimeFigureOut">
              <a:rPr lang="nl-NL" smtClean="0"/>
              <a:t>11-9-2023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39491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B9E8D4D1-00C4-4E8E-99A5-8D1DF5379DBE}" type="datetimeFigureOut">
              <a:rPr lang="nl-NL" smtClean="0"/>
              <a:t>11-9-2023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431972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8D4D1-00C4-4E8E-99A5-8D1DF5379DBE}" type="datetimeFigureOut">
              <a:rPr lang="nl-NL" smtClean="0"/>
              <a:t>11-9-2023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534873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11-9-2023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901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9E8D4D1-00C4-4E8E-99A5-8D1DF5379DBE}" type="datetimeFigureOut">
              <a:rPr lang="nl-NL" smtClean="0"/>
              <a:t>11-9-2023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83408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11-9-2023</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1877594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11-9-2023</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56753330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www.leefbarometer.nl/" TargetMode="External"/><Relationship Id="rId7" Type="http://schemas.openxmlformats.org/officeDocument/2006/relationships/image" Target="../media/image19.png"/><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hyperlink" Target="http://www.buurtmonitor.nl/" TargetMode="External"/><Relationship Id="rId9"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www.lemon.nl/" TargetMode="External"/><Relationship Id="rId2" Type="http://schemas.openxmlformats.org/officeDocument/2006/relationships/hyperlink" Target="http://www.leefbaarometer.n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tz_QWrGwmt8?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lemon-onderzoek.nl/wp-content/uploads/2022/06/20220322_Lemon_Tilburg_2021.pdf"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allecijfers.nl/gemeente/tilbu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852CB8-7DC7-163C-34F4-E3FCEC6CB20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119A6C0-B4E9-8602-1E14-6C78E61C2270}"/>
              </a:ext>
            </a:extLst>
          </p:cNvPr>
          <p:cNvSpPr>
            <a:spLocks noGrp="1"/>
          </p:cNvSpPr>
          <p:nvPr>
            <p:ph idx="1"/>
          </p:nvPr>
        </p:nvSpPr>
        <p:spPr/>
        <p:txBody>
          <a:bodyPr/>
          <a:lstStyle/>
          <a:p>
            <a:endParaRPr lang="nl-NL"/>
          </a:p>
        </p:txBody>
      </p:sp>
      <p:pic>
        <p:nvPicPr>
          <p:cNvPr id="4" name="Afbeelding 3">
            <a:extLst>
              <a:ext uri="{FF2B5EF4-FFF2-40B4-BE49-F238E27FC236}">
                <a16:creationId xmlns:a16="http://schemas.microsoft.com/office/drawing/2014/main" id="{F2686B36-3F0E-14B8-279C-262CF1890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01297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71514F-57AB-496F-A35E-3F3AF08CF8D4}"/>
              </a:ext>
            </a:extLst>
          </p:cNvPr>
          <p:cNvSpPr>
            <a:spLocks noGrp="1"/>
          </p:cNvSpPr>
          <p:nvPr>
            <p:ph type="title"/>
          </p:nvPr>
        </p:nvSpPr>
        <p:spPr/>
        <p:txBody>
          <a:bodyPr/>
          <a:lstStyle/>
          <a:p>
            <a:r>
              <a:rPr lang="nl-NL">
                <a:solidFill>
                  <a:srgbClr val="7030A0"/>
                </a:solidFill>
              </a:rPr>
              <a:t>Fysieke leefomgeving</a:t>
            </a:r>
          </a:p>
        </p:txBody>
      </p:sp>
      <p:sp>
        <p:nvSpPr>
          <p:cNvPr id="4" name="Tekstvak 3">
            <a:extLst>
              <a:ext uri="{FF2B5EF4-FFF2-40B4-BE49-F238E27FC236}">
                <a16:creationId xmlns:a16="http://schemas.microsoft.com/office/drawing/2014/main" id="{D1B972C5-52A7-492C-87A4-E48F702B06A7}"/>
              </a:ext>
            </a:extLst>
          </p:cNvPr>
          <p:cNvSpPr txBox="1"/>
          <p:nvPr/>
        </p:nvSpPr>
        <p:spPr>
          <a:xfrm>
            <a:off x="6619875" y="1690688"/>
            <a:ext cx="4343400" cy="3416320"/>
          </a:xfrm>
          <a:prstGeom prst="rect">
            <a:avLst/>
          </a:prstGeom>
          <a:noFill/>
        </p:spPr>
        <p:txBody>
          <a:bodyPr wrap="square">
            <a:spAutoFit/>
          </a:bodyPr>
          <a:lstStyle/>
          <a:p>
            <a:r>
              <a:rPr lang="nl-NL" sz="2400" b="0" i="0">
                <a:solidFill>
                  <a:srgbClr val="626262"/>
                </a:solidFill>
                <a:effectLst/>
                <a:latin typeface="Roboto" panose="02000000000000000000" pitchFamily="2" charset="0"/>
              </a:rPr>
              <a:t>De ‘fysieke leefomgeving’ staat voor datgene wat je ziet, voelt en ruikt. Dat zijn bijvoorbeeld gebouwen, wegen, parken, een schone lucht, sloten, rivieren, bossen, enzovoort. Het begrip gaat dus over van alles; een compleet en complex plaatje.</a:t>
            </a:r>
            <a:endParaRPr lang="nl-NL" sz="2400"/>
          </a:p>
        </p:txBody>
      </p:sp>
      <p:pic>
        <p:nvPicPr>
          <p:cNvPr id="6" name="Afbeelding 5">
            <a:extLst>
              <a:ext uri="{FF2B5EF4-FFF2-40B4-BE49-F238E27FC236}">
                <a16:creationId xmlns:a16="http://schemas.microsoft.com/office/drawing/2014/main" id="{B92EB816-C0C5-90D3-3DB4-0C4ED4AE4D97}"/>
              </a:ext>
            </a:extLst>
          </p:cNvPr>
          <p:cNvPicPr>
            <a:picLocks noChangeAspect="1"/>
          </p:cNvPicPr>
          <p:nvPr/>
        </p:nvPicPr>
        <p:blipFill>
          <a:blip r:embed="rId2"/>
          <a:stretch>
            <a:fillRect/>
          </a:stretch>
        </p:blipFill>
        <p:spPr>
          <a:xfrm>
            <a:off x="1228725" y="1495425"/>
            <a:ext cx="3371850" cy="3867150"/>
          </a:xfrm>
          <a:prstGeom prst="rect">
            <a:avLst/>
          </a:prstGeom>
        </p:spPr>
      </p:pic>
    </p:spTree>
    <p:extLst>
      <p:ext uri="{BB962C8B-B14F-4D97-AF65-F5344CB8AC3E}">
        <p14:creationId xmlns:p14="http://schemas.microsoft.com/office/powerpoint/2010/main" val="340470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jl: rechts 3">
            <a:extLst>
              <a:ext uri="{FF2B5EF4-FFF2-40B4-BE49-F238E27FC236}">
                <a16:creationId xmlns:a16="http://schemas.microsoft.com/office/drawing/2014/main" id="{BF1B3187-BA9E-4D4A-BCDD-482D12D08DD4}"/>
              </a:ext>
            </a:extLst>
          </p:cNvPr>
          <p:cNvSpPr/>
          <p:nvPr/>
        </p:nvSpPr>
        <p:spPr>
          <a:xfrm>
            <a:off x="5459003" y="947789"/>
            <a:ext cx="1571946" cy="5804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ACE5360-0486-41F0-B3E1-5A15B77C8E8D}"/>
              </a:ext>
            </a:extLst>
          </p:cNvPr>
          <p:cNvSpPr txBox="1"/>
          <p:nvPr/>
        </p:nvSpPr>
        <p:spPr>
          <a:xfrm>
            <a:off x="7828908" y="268538"/>
            <a:ext cx="3657600" cy="1938992"/>
          </a:xfrm>
          <a:prstGeom prst="rect">
            <a:avLst/>
          </a:prstGeom>
          <a:solidFill>
            <a:srgbClr val="CC99FF"/>
          </a:solidFill>
        </p:spPr>
        <p:txBody>
          <a:bodyPr wrap="square" rtlCol="0">
            <a:spAutoFit/>
          </a:bodyPr>
          <a:lstStyle/>
          <a:p>
            <a:pPr algn="ctr"/>
            <a:r>
              <a:rPr lang="nl-NL" sz="2400"/>
              <a:t>Wijkschouw = </a:t>
            </a:r>
          </a:p>
          <a:p>
            <a:pPr algn="ctr"/>
            <a:r>
              <a:rPr lang="nl-NL" sz="2400"/>
              <a:t>observatie en inventarisatie van elementen die belangrijk zijn voor de fysieke leefbaarheid. </a:t>
            </a:r>
          </a:p>
        </p:txBody>
      </p:sp>
      <p:sp>
        <p:nvSpPr>
          <p:cNvPr id="6" name="Pijl: rechts 5">
            <a:extLst>
              <a:ext uri="{FF2B5EF4-FFF2-40B4-BE49-F238E27FC236}">
                <a16:creationId xmlns:a16="http://schemas.microsoft.com/office/drawing/2014/main" id="{2A8175F7-A371-4D30-9AC4-9A49BF283310}"/>
              </a:ext>
            </a:extLst>
          </p:cNvPr>
          <p:cNvSpPr/>
          <p:nvPr/>
        </p:nvSpPr>
        <p:spPr>
          <a:xfrm rot="5400000">
            <a:off x="9113178" y="2463229"/>
            <a:ext cx="801385" cy="559942"/>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B2C2771-7AF8-42E1-8D01-43F758A98F81}"/>
              </a:ext>
            </a:extLst>
          </p:cNvPr>
          <p:cNvSpPr txBox="1"/>
          <p:nvPr/>
        </p:nvSpPr>
        <p:spPr>
          <a:xfrm>
            <a:off x="7171362" y="3278870"/>
            <a:ext cx="4685016" cy="1200329"/>
          </a:xfrm>
          <a:prstGeom prst="rect">
            <a:avLst/>
          </a:prstGeom>
          <a:noFill/>
        </p:spPr>
        <p:txBody>
          <a:bodyPr wrap="square" rtlCol="0">
            <a:spAutoFit/>
          </a:bodyPr>
          <a:lstStyle/>
          <a:p>
            <a:pPr algn="ctr"/>
            <a:r>
              <a:rPr lang="nl-NL" sz="2400">
                <a:solidFill>
                  <a:srgbClr val="7030A0"/>
                </a:solidFill>
              </a:rPr>
              <a:t>Verharding </a:t>
            </a:r>
          </a:p>
          <a:p>
            <a:pPr algn="ctr"/>
            <a:r>
              <a:rPr lang="nl-NL" sz="2400">
                <a:solidFill>
                  <a:srgbClr val="7030A0"/>
                </a:solidFill>
              </a:rPr>
              <a:t>Groen</a:t>
            </a:r>
          </a:p>
          <a:p>
            <a:pPr algn="ctr"/>
            <a:r>
              <a:rPr lang="nl-NL" sz="2400">
                <a:solidFill>
                  <a:srgbClr val="7030A0"/>
                </a:solidFill>
              </a:rPr>
              <a:t>Meubilair </a:t>
            </a:r>
          </a:p>
        </p:txBody>
      </p:sp>
      <p:sp>
        <p:nvSpPr>
          <p:cNvPr id="9" name="Pijl: rechts 8">
            <a:extLst>
              <a:ext uri="{FF2B5EF4-FFF2-40B4-BE49-F238E27FC236}">
                <a16:creationId xmlns:a16="http://schemas.microsoft.com/office/drawing/2014/main" id="{7AB8531E-B763-41C3-8790-212CAE4FF304}"/>
              </a:ext>
            </a:extLst>
          </p:cNvPr>
          <p:cNvSpPr/>
          <p:nvPr/>
        </p:nvSpPr>
        <p:spPr>
          <a:xfrm rot="5400000">
            <a:off x="9113178" y="4734898"/>
            <a:ext cx="801385" cy="559942"/>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9">
            <a:extLst>
              <a:ext uri="{FF2B5EF4-FFF2-40B4-BE49-F238E27FC236}">
                <a16:creationId xmlns:a16="http://schemas.microsoft.com/office/drawing/2014/main" id="{7029752D-EB04-422D-9938-5744207B6C84}"/>
              </a:ext>
            </a:extLst>
          </p:cNvPr>
          <p:cNvSpPr txBox="1"/>
          <p:nvPr/>
        </p:nvSpPr>
        <p:spPr>
          <a:xfrm>
            <a:off x="8239874" y="5712431"/>
            <a:ext cx="2815119" cy="923330"/>
          </a:xfrm>
          <a:prstGeom prst="rect">
            <a:avLst/>
          </a:prstGeom>
          <a:noFill/>
        </p:spPr>
        <p:txBody>
          <a:bodyPr wrap="square" rtlCol="0">
            <a:spAutoFit/>
          </a:bodyPr>
          <a:lstStyle/>
          <a:p>
            <a:pPr algn="ctr"/>
            <a:r>
              <a:rPr lang="nl-NL"/>
              <a:t>A= goed, netjes</a:t>
            </a:r>
          </a:p>
          <a:p>
            <a:pPr algn="ctr"/>
            <a:r>
              <a:rPr lang="nl-NL"/>
              <a:t>B = voldoende, verzorgd</a:t>
            </a:r>
          </a:p>
          <a:p>
            <a:pPr algn="ctr"/>
            <a:r>
              <a:rPr lang="nl-NL"/>
              <a:t>C = matig, onverzorgd </a:t>
            </a:r>
          </a:p>
        </p:txBody>
      </p:sp>
      <p:pic>
        <p:nvPicPr>
          <p:cNvPr id="8" name="Afbeelding 7">
            <a:extLst>
              <a:ext uri="{FF2B5EF4-FFF2-40B4-BE49-F238E27FC236}">
                <a16:creationId xmlns:a16="http://schemas.microsoft.com/office/drawing/2014/main" id="{50A0DED1-215D-DC47-71B0-4EDCE4FB2E8C}"/>
              </a:ext>
            </a:extLst>
          </p:cNvPr>
          <p:cNvPicPr>
            <a:picLocks noChangeAspect="1"/>
          </p:cNvPicPr>
          <p:nvPr/>
        </p:nvPicPr>
        <p:blipFill>
          <a:blip r:embed="rId3"/>
          <a:stretch>
            <a:fillRect/>
          </a:stretch>
        </p:blipFill>
        <p:spPr>
          <a:xfrm>
            <a:off x="1228725" y="1495425"/>
            <a:ext cx="3371850" cy="3867150"/>
          </a:xfrm>
          <a:prstGeom prst="rect">
            <a:avLst/>
          </a:prstGeom>
        </p:spPr>
      </p:pic>
    </p:spTree>
    <p:extLst>
      <p:ext uri="{BB962C8B-B14F-4D97-AF65-F5344CB8AC3E}">
        <p14:creationId xmlns:p14="http://schemas.microsoft.com/office/powerpoint/2010/main" val="24257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08660" y="634107"/>
            <a:ext cx="8860565" cy="648072"/>
          </a:xfrm>
        </p:spPr>
        <p:txBody>
          <a:bodyPr>
            <a:normAutofit fontScale="90000"/>
          </a:bodyPr>
          <a:lstStyle/>
          <a:p>
            <a:r>
              <a:rPr lang="nl-NL">
                <a:solidFill>
                  <a:srgbClr val="7030A0"/>
                </a:solidFill>
              </a:rPr>
              <a:t>Het schouwboekje</a:t>
            </a:r>
          </a:p>
        </p:txBody>
      </p:sp>
      <p:sp>
        <p:nvSpPr>
          <p:cNvPr id="3" name="Tijdelijke aanduiding voor inhoud 2"/>
          <p:cNvSpPr>
            <a:spLocks noGrp="1"/>
          </p:cNvSpPr>
          <p:nvPr>
            <p:ph idx="1"/>
          </p:nvPr>
        </p:nvSpPr>
        <p:spPr>
          <a:xfrm>
            <a:off x="708660" y="2076135"/>
            <a:ext cx="10791521" cy="4147758"/>
          </a:xfrm>
        </p:spPr>
        <p:txBody>
          <a:bodyPr>
            <a:normAutofit/>
          </a:bodyPr>
          <a:lstStyle/>
          <a:p>
            <a:r>
              <a:rPr lang="nl-NL" dirty="0"/>
              <a:t>Om objectief te blijven zijn er maatstaven ontwikkeld</a:t>
            </a:r>
          </a:p>
          <a:p>
            <a:r>
              <a:rPr lang="nl-NL" dirty="0"/>
              <a:t>Gemeenten gebruiken maatstaven om onderhoud van wijken te plannen </a:t>
            </a:r>
          </a:p>
          <a:p>
            <a:r>
              <a:rPr lang="nl-NL" dirty="0"/>
              <a:t>Er wordt naar vaste punten gekeken</a:t>
            </a:r>
          </a:p>
          <a:p>
            <a:r>
              <a:rPr lang="nl-NL" dirty="0"/>
              <a:t>Wij gaan aan de slag met het ‘Schouwboekje’; op wiki vind je de PDF. </a:t>
            </a:r>
          </a:p>
          <a:p>
            <a:r>
              <a:rPr lang="nl-NL" dirty="0"/>
              <a:t>Er liggen invulformulieren, je kunt het ook digitaal invullen.</a:t>
            </a:r>
          </a:p>
        </p:txBody>
      </p:sp>
    </p:spTree>
    <p:extLst>
      <p:ext uri="{BB962C8B-B14F-4D97-AF65-F5344CB8AC3E}">
        <p14:creationId xmlns:p14="http://schemas.microsoft.com/office/powerpoint/2010/main" val="3025033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FC443A11-4909-FAD1-F276-9D456FB15691}"/>
              </a:ext>
            </a:extLst>
          </p:cNvPr>
          <p:cNvGraphicFramePr>
            <a:graphicFrameLocks noGrp="1"/>
          </p:cNvGraphicFramePr>
          <p:nvPr>
            <p:extLst>
              <p:ext uri="{D42A27DB-BD31-4B8C-83A1-F6EECF244321}">
                <p14:modId xmlns:p14="http://schemas.microsoft.com/office/powerpoint/2010/main" val="3088131915"/>
              </p:ext>
            </p:extLst>
          </p:nvPr>
        </p:nvGraphicFramePr>
        <p:xfrm>
          <a:off x="1093381" y="1088020"/>
          <a:ext cx="10005237" cy="5499184"/>
        </p:xfrm>
        <a:graphic>
          <a:graphicData uri="http://schemas.openxmlformats.org/drawingml/2006/table">
            <a:tbl>
              <a:tblPr firstRow="1" firstCol="1" bandRow="1"/>
              <a:tblGrid>
                <a:gridCol w="2983952">
                  <a:extLst>
                    <a:ext uri="{9D8B030D-6E8A-4147-A177-3AD203B41FA5}">
                      <a16:colId xmlns:a16="http://schemas.microsoft.com/office/drawing/2014/main" val="3741167189"/>
                    </a:ext>
                  </a:extLst>
                </a:gridCol>
                <a:gridCol w="5421086">
                  <a:extLst>
                    <a:ext uri="{9D8B030D-6E8A-4147-A177-3AD203B41FA5}">
                      <a16:colId xmlns:a16="http://schemas.microsoft.com/office/drawing/2014/main" val="1268158956"/>
                    </a:ext>
                  </a:extLst>
                </a:gridCol>
                <a:gridCol w="1600199">
                  <a:extLst>
                    <a:ext uri="{9D8B030D-6E8A-4147-A177-3AD203B41FA5}">
                      <a16:colId xmlns:a16="http://schemas.microsoft.com/office/drawing/2014/main" val="2678117044"/>
                    </a:ext>
                  </a:extLst>
                </a:gridCol>
              </a:tblGrid>
              <a:tr h="238002">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In je verslag: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Stappen </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b="1">
                          <a:effectLst/>
                          <a:latin typeface="Calibri" panose="020F0502020204030204" pitchFamily="34" charset="0"/>
                          <a:ea typeface="Calibri" panose="020F0502020204030204" pitchFamily="34" charset="0"/>
                          <a:cs typeface="Times New Roman" panose="02020603050405020304" pitchFamily="18" charset="0"/>
                        </a:rPr>
                        <a:t>Les</a:t>
                      </a:r>
                      <a:endParaRPr lang="nl-NL" sz="1600">
                        <a:effectLst/>
                        <a:latin typeface="Calibri" panose="020F0502020204030204" pitchFamily="34" charset="0"/>
                        <a:ea typeface="Calibri" panose="020F0502020204030204" pitchFamily="34" charset="0"/>
                        <a:cs typeface="Times New Roman" panose="02020603050405020304" pitchFamily="18" charset="0"/>
                      </a:endParaRP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11112"/>
                  </a:ext>
                </a:extLst>
              </a:tr>
              <a:tr h="487017">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1. Een beschrijving van je wijk.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Geef een korte beschrijving van je wijk zodat een buitenstaander een idee heeft.</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7576258"/>
                  </a:ext>
                </a:extLst>
              </a:tr>
              <a:tr h="275541">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2. Een kaartje van je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Maak bv. via Google Earth een kaartje van je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25360"/>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3. Belangrijke ontwikkelingen in de wijk/buurt.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Doe deskresearch naar de ontwikkelingen in je wijk in de afgelopen jaren en eventuele toekomstplannen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2 en 3</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379459"/>
                  </a:ext>
                </a:extLst>
              </a:tr>
              <a:tr h="846859">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4. De Wijkschouw doen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Je onderzoekt 5 plekken aan de hand van het Wijkschouwboekje. Vul het boekje goed in &gt; boekje hoef je niet in te leveren! </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0678346"/>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5. 10 foto’s van onderdelen uit de wijkschouw.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Maak tijdens je wijkschouw van de 5 plekken die je onderzoekt, 10 foto’s. Die komen in het verslag.</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4517133"/>
                  </a:ext>
                </a:extLst>
              </a:tr>
              <a:tr h="846859">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6. Informatie voor in het verslag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Vul ook het verzameloverzicht in; dit komt ook in je verslag. </a:t>
                      </a:r>
                    </a:p>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Voor je verslag beschrijf je de belangrijkste uitkomsten van je onderzoek per plek.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Na les 2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7788456"/>
                  </a:ext>
                </a:extLst>
              </a:tr>
              <a:tr h="557315">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7. SWOT-analyse van de fysieke kenmerken van jouw wijk</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Met alle informatie over je wijkbeschrijving, de Wijkschouw en een objectieve leef-meter, maak je een SWOT-analyse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4</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6587650"/>
                  </a:ext>
                </a:extLst>
              </a:tr>
              <a:tr h="487017">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8. Lijst van maatregelen om je wijk te verbeteren.</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Je beschrijft een aantal ideeën waardoor je leefbaarheid van je wijk beter zou kunnen worden.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5 en 6</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760993"/>
                  </a:ext>
                </a:extLst>
              </a:tr>
              <a:tr h="275541">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9. Bronvermelding.</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Welke bronnen heb je gebruikt: beschrijf die ook. </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1600">
                          <a:effectLst/>
                          <a:latin typeface="Calibri" panose="020F0502020204030204" pitchFamily="34" charset="0"/>
                          <a:ea typeface="Calibri" panose="020F0502020204030204" pitchFamily="34" charset="0"/>
                          <a:cs typeface="Times New Roman" panose="02020603050405020304" pitchFamily="18" charset="0"/>
                        </a:rPr>
                        <a:t>In les 5 en 6</a:t>
                      </a:r>
                    </a:p>
                  </a:txBody>
                  <a:tcPr marL="49377" marR="493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468730"/>
                  </a:ext>
                </a:extLst>
              </a:tr>
            </a:tbl>
          </a:graphicData>
        </a:graphic>
      </p:graphicFrame>
      <p:sp>
        <p:nvSpPr>
          <p:cNvPr id="3" name="Tekstvak 2">
            <a:extLst>
              <a:ext uri="{FF2B5EF4-FFF2-40B4-BE49-F238E27FC236}">
                <a16:creationId xmlns:a16="http://schemas.microsoft.com/office/drawing/2014/main" id="{C40E37D6-6DE9-4AD3-5A04-2E3B2F205C8E}"/>
              </a:ext>
            </a:extLst>
          </p:cNvPr>
          <p:cNvSpPr txBox="1"/>
          <p:nvPr/>
        </p:nvSpPr>
        <p:spPr>
          <a:xfrm>
            <a:off x="1093381" y="393405"/>
            <a:ext cx="5637028" cy="584775"/>
          </a:xfrm>
          <a:prstGeom prst="rect">
            <a:avLst/>
          </a:prstGeom>
          <a:noFill/>
        </p:spPr>
        <p:txBody>
          <a:bodyPr wrap="square" rtlCol="0">
            <a:spAutoFit/>
          </a:bodyPr>
          <a:lstStyle/>
          <a:p>
            <a:r>
              <a:rPr lang="nl-NL" sz="3200"/>
              <a:t>Stappen voor LA Mijn Wijk: </a:t>
            </a:r>
          </a:p>
        </p:txBody>
      </p:sp>
    </p:spTree>
    <p:extLst>
      <p:ext uri="{BB962C8B-B14F-4D97-AF65-F5344CB8AC3E}">
        <p14:creationId xmlns:p14="http://schemas.microsoft.com/office/powerpoint/2010/main" val="315943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28F6BA3C-9B25-405F-B249-C6787B6669C6}"/>
              </a:ext>
            </a:extLst>
          </p:cNvPr>
          <p:cNvSpPr txBox="1">
            <a:spLocks noChangeArrowheads="1"/>
          </p:cNvSpPr>
          <p:nvPr/>
        </p:nvSpPr>
        <p:spPr bwMode="auto">
          <a:xfrm>
            <a:off x="1001780" y="1895136"/>
            <a:ext cx="4586840" cy="1923604"/>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FF2F00"/>
                </a:solidFill>
                <a:ea typeface="Calibri" pitchFamily="34" charset="0"/>
                <a:cs typeface="Arial" charset="0"/>
              </a:rPr>
              <a:t>Leerproduct</a:t>
            </a:r>
          </a:p>
          <a:p>
            <a:pPr lvl="0" fontAlgn="base">
              <a:spcBef>
                <a:spcPct val="0"/>
              </a:spcBef>
              <a:spcAft>
                <a:spcPct val="0"/>
              </a:spcAft>
            </a:pPr>
            <a:r>
              <a:rPr lang="nl-NL" sz="1200" dirty="0">
                <a:latin typeface="+mn-lt"/>
                <a:ea typeface="Calibri" pitchFamily="34" charset="0"/>
                <a:cs typeface="Arial" panose="020B0604020202020204" pitchFamily="34" charset="0"/>
              </a:rPr>
              <a:t>Een verslag waarin je de kwaliteit van de fysieke leefomgeving van je wijk in beeld brengt, met daarin: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beschrijving  en een kaartje van je wijk.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Belangrijke ontwikkelingen in de wijk/buurt.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Het verzameloverzicht uit het schouwboekje.</a:t>
            </a:r>
          </a:p>
          <a:p>
            <a:pPr marL="171450" indent="-171450">
              <a:spcBef>
                <a:spcPct val="0"/>
              </a:spcBef>
              <a:spcAft>
                <a:spcPct val="0"/>
              </a:spcAft>
              <a:buFont typeface="Arial" pitchFamily="34" charset="0"/>
              <a:buChar char="•"/>
            </a:pPr>
            <a:r>
              <a:rPr lang="nl-NL" sz="1200" dirty="0">
                <a:latin typeface="+mn-lt"/>
                <a:ea typeface="Calibri" pitchFamily="34" charset="0"/>
                <a:cs typeface="Arial"/>
              </a:rPr>
              <a:t>10 foto’s van onderdelen uit de wijkschouw. </a:t>
            </a:r>
            <a:endParaRPr lang="nl-NL" sz="1200" dirty="0">
              <a:latin typeface="+mn-lt"/>
              <a:ea typeface="Calibri" pitchFamily="34" charset="0"/>
              <a:cs typeface="Arial" panose="020B0604020202020204" pitchFamily="34" charset="0"/>
            </a:endParaRP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SWOT-analyse van de fysieke kenmerken van jouw wijk</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Lijst van maatregelen om je wijk te verbeteren.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Bronvermelding.</a:t>
            </a:r>
          </a:p>
        </p:txBody>
      </p:sp>
      <p:sp>
        <p:nvSpPr>
          <p:cNvPr id="5" name="Text Box 9">
            <a:extLst>
              <a:ext uri="{FF2B5EF4-FFF2-40B4-BE49-F238E27FC236}">
                <a16:creationId xmlns:a16="http://schemas.microsoft.com/office/drawing/2014/main" id="{A1E662C2-3279-42A9-8DD7-117EC9EF914F}"/>
              </a:ext>
            </a:extLst>
          </p:cNvPr>
          <p:cNvSpPr txBox="1">
            <a:spLocks noChangeArrowheads="1"/>
          </p:cNvSpPr>
          <p:nvPr/>
        </p:nvSpPr>
        <p:spPr bwMode="auto">
          <a:xfrm>
            <a:off x="995004" y="3892849"/>
            <a:ext cx="4586840" cy="24776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FF2F0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kaart van je wijk en doe </a:t>
            </a:r>
            <a:r>
              <a:rPr lang="nl-NL" sz="1200" dirty="0" err="1">
                <a:latin typeface="+mn-lt"/>
                <a:ea typeface="Calibri" pitchFamily="34" charset="0"/>
                <a:cs typeface="Arial" panose="020B0604020202020204" pitchFamily="34" charset="0"/>
              </a:rPr>
              <a:t>deskresarch</a:t>
            </a:r>
            <a:r>
              <a:rPr lang="nl-NL" sz="1200" dirty="0">
                <a:latin typeface="+mn-lt"/>
                <a:ea typeface="Calibri" pitchFamily="34" charset="0"/>
                <a:cs typeface="Arial" panose="020B0604020202020204" pitchFamily="34" charset="0"/>
              </a:rPr>
              <a:t> naar de ontwikkelingen in je wijk in de afgelopen jaren.</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Ga op wijkschouw in je wijk. Neem de kaart, telefoon en het schouwboekje mee.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Zoek 5 plekken die je beoordeelt met behulp van het schouwboekje.  Geef deze plekken aan op je kaart.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Maak in totaal 10 foto’s. Geef aan waar de foto’s gemaakt zijn in de overzichtskaart.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Vul het verzameloverzicht in.</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SWOT-analyse van de fysieke kenmerken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lijst van maatregelen die de leefbaarheid in jouw wijk zouden vergroten.</a:t>
            </a:r>
          </a:p>
        </p:txBody>
      </p:sp>
      <p:sp>
        <p:nvSpPr>
          <p:cNvPr id="6" name="Text Box 14">
            <a:extLst>
              <a:ext uri="{FF2B5EF4-FFF2-40B4-BE49-F238E27FC236}">
                <a16:creationId xmlns:a16="http://schemas.microsoft.com/office/drawing/2014/main" id="{E9C31F5D-3EAD-4EFE-9211-94908843DA03}"/>
              </a:ext>
            </a:extLst>
          </p:cNvPr>
          <p:cNvSpPr txBox="1">
            <a:spLocks noChangeArrowheads="1"/>
          </p:cNvSpPr>
          <p:nvPr/>
        </p:nvSpPr>
        <p:spPr bwMode="auto">
          <a:xfrm>
            <a:off x="6415441" y="3411460"/>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FF2F00"/>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3"/>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200" dirty="0">
                <a:latin typeface="+mn-lt"/>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7" name="Text Box 14">
            <a:extLst>
              <a:ext uri="{FF2B5EF4-FFF2-40B4-BE49-F238E27FC236}">
                <a16:creationId xmlns:a16="http://schemas.microsoft.com/office/drawing/2014/main" id="{D6F48DCF-595A-4BCA-BC9F-708C8545E9A1}"/>
              </a:ext>
            </a:extLst>
          </p:cNvPr>
          <p:cNvSpPr txBox="1">
            <a:spLocks noChangeArrowheads="1"/>
          </p:cNvSpPr>
          <p:nvPr/>
        </p:nvSpPr>
        <p:spPr bwMode="auto">
          <a:xfrm>
            <a:off x="6415441" y="2856938"/>
            <a:ext cx="4552379"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rgbClr val="FF2F00"/>
                </a:solidFill>
              </a:rPr>
              <a:t>Bijeenkomsten </a:t>
            </a:r>
          </a:p>
          <a:p>
            <a:pPr marL="0" indent="-171450" defTabSz="91440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Lessen Stad en wijk </a:t>
            </a:r>
          </a:p>
        </p:txBody>
      </p:sp>
      <p:sp>
        <p:nvSpPr>
          <p:cNvPr id="8" name="Text Box 17">
            <a:extLst>
              <a:ext uri="{FF2B5EF4-FFF2-40B4-BE49-F238E27FC236}">
                <a16:creationId xmlns:a16="http://schemas.microsoft.com/office/drawing/2014/main" id="{D0CDA07E-4529-4BD5-8EA0-677AC63CAACD}"/>
              </a:ext>
            </a:extLst>
          </p:cNvPr>
          <p:cNvSpPr txBox="1">
            <a:spLocks noChangeArrowheads="1"/>
          </p:cNvSpPr>
          <p:nvPr/>
        </p:nvSpPr>
        <p:spPr bwMode="auto">
          <a:xfrm>
            <a:off x="6415443" y="868892"/>
            <a:ext cx="4552379" cy="1369606"/>
          </a:xfrm>
          <a:prstGeom prst="rect">
            <a:avLst/>
          </a:prstGeom>
          <a:noFill/>
          <a:ln w="9525">
            <a:solidFill>
              <a:schemeClr val="tx1"/>
            </a:solidFill>
            <a:miter lim="800000"/>
            <a:headEnd/>
            <a:tailEnd/>
          </a:ln>
          <a:effectLst/>
        </p:spPr>
        <p:txBody>
          <a:bodyPr wrap="square" lIns="91440" tIns="45720" rIns="91440" bIns="45720" anchor="t">
            <a:spAutoFit/>
          </a:bodyPr>
          <a:lstStyle/>
          <a:p>
            <a:pPr lvl="0" fontAlgn="base">
              <a:spcBef>
                <a:spcPct val="0"/>
              </a:spcBef>
              <a:spcAft>
                <a:spcPct val="0"/>
              </a:spcAft>
            </a:pPr>
            <a:r>
              <a:rPr lang="nl-NL" sz="1100" b="1" dirty="0">
                <a:solidFill>
                  <a:srgbClr val="FF2F00"/>
                </a:solidFill>
                <a:latin typeface="Arial" charset="0"/>
                <a:ea typeface="Calibri" pitchFamily="34" charset="0"/>
                <a:cs typeface="Arial" charset="0"/>
              </a:rPr>
              <a:t>Samenwerken</a:t>
            </a:r>
            <a:r>
              <a:rPr lang="nl-NL" sz="1100" b="1" dirty="0">
                <a:solidFill>
                  <a:prstClr val="black"/>
                </a:solidFill>
                <a:latin typeface="Arial" charset="0"/>
                <a:ea typeface="Calibri" pitchFamily="34" charset="0"/>
                <a:cs typeface="Arial" charset="0"/>
              </a:rPr>
              <a:t>	</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Je wordt een groepje feedback friends geplaatst</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Deadline product: </a:t>
            </a:r>
            <a:r>
              <a:rPr lang="nl-NL" sz="1200" b="1" i="1" dirty="0">
                <a:latin typeface="+mj-lt"/>
                <a:ea typeface="Calibri" pitchFamily="34" charset="0"/>
                <a:cs typeface="Arial" panose="020B0604020202020204" pitchFamily="34" charset="0"/>
              </a:rPr>
              <a:t>9-10-2023</a:t>
            </a:r>
          </a:p>
          <a:p>
            <a:pPr lvl="0" indent="-171450" fontAlgn="base">
              <a:spcBef>
                <a:spcPct val="0"/>
              </a:spcBef>
              <a:spcAft>
                <a:spcPct val="0"/>
              </a:spcAft>
              <a:buFont typeface="Arial" pitchFamily="34" charset="0"/>
              <a:buChar char="•"/>
              <a:defRPr/>
            </a:pPr>
            <a:r>
              <a:rPr lang="nl-NL" sz="1200" dirty="0">
                <a:latin typeface="+mj-lt"/>
                <a:ea typeface="Calibri" pitchFamily="34" charset="0"/>
                <a:cs typeface="Arial" panose="020B0604020202020204" pitchFamily="34" charset="0"/>
              </a:rPr>
              <a:t>Feedback friends</a:t>
            </a:r>
            <a:r>
              <a:rPr lang="nl-NL" sz="1200">
                <a:latin typeface="+mj-lt"/>
                <a:ea typeface="Calibri" pitchFamily="34" charset="0"/>
                <a:cs typeface="Arial" panose="020B0604020202020204" pitchFamily="34" charset="0"/>
              </a:rPr>
              <a:t>: </a:t>
            </a:r>
            <a:r>
              <a:rPr lang="nl-NL" sz="1200" b="1" i="1">
                <a:latin typeface="+mj-lt"/>
                <a:ea typeface="Calibri" pitchFamily="34" charset="0"/>
                <a:cs typeface="Arial" panose="020B0604020202020204" pitchFamily="34" charset="0"/>
              </a:rPr>
              <a:t>23-10-2023</a:t>
            </a:r>
            <a:endParaRPr lang="nl-NL" sz="1200" b="1" i="1" dirty="0">
              <a:latin typeface="+mj-lt"/>
              <a:ea typeface="Calibri" pitchFamily="34" charset="0"/>
              <a:cs typeface="Arial" panose="020B0604020202020204" pitchFamily="34" charset="0"/>
            </a:endParaRPr>
          </a:p>
        </p:txBody>
      </p:sp>
      <p:pic>
        <p:nvPicPr>
          <p:cNvPr id="9" name="Afbeelding 8">
            <a:extLst>
              <a:ext uri="{FF2B5EF4-FFF2-40B4-BE49-F238E27FC236}">
                <a16:creationId xmlns:a16="http://schemas.microsoft.com/office/drawing/2014/main" id="{BC2191CA-D16F-419A-AE08-E79F67CE84E6}"/>
              </a:ext>
            </a:extLst>
          </p:cNvPr>
          <p:cNvPicPr>
            <a:picLocks noChangeAspect="1"/>
          </p:cNvPicPr>
          <p:nvPr/>
        </p:nvPicPr>
        <p:blipFill>
          <a:blip r:embed="rId5"/>
          <a:stretch>
            <a:fillRect/>
          </a:stretch>
        </p:blipFill>
        <p:spPr>
          <a:xfrm>
            <a:off x="639467" y="1957196"/>
            <a:ext cx="263290" cy="321303"/>
          </a:xfrm>
          <a:prstGeom prst="rect">
            <a:avLst/>
          </a:prstGeom>
        </p:spPr>
      </p:pic>
      <p:pic>
        <p:nvPicPr>
          <p:cNvPr id="10" name="Afbeelding 9">
            <a:extLst>
              <a:ext uri="{FF2B5EF4-FFF2-40B4-BE49-F238E27FC236}">
                <a16:creationId xmlns:a16="http://schemas.microsoft.com/office/drawing/2014/main" id="{1F3DD174-0D9D-4F07-97DD-38695F950911}"/>
              </a:ext>
            </a:extLst>
          </p:cNvPr>
          <p:cNvPicPr>
            <a:picLocks noChangeAspect="1"/>
          </p:cNvPicPr>
          <p:nvPr/>
        </p:nvPicPr>
        <p:blipFill>
          <a:blip r:embed="rId6"/>
          <a:stretch>
            <a:fillRect/>
          </a:stretch>
        </p:blipFill>
        <p:spPr>
          <a:xfrm>
            <a:off x="659132" y="4057170"/>
            <a:ext cx="266283" cy="416301"/>
          </a:xfrm>
          <a:prstGeom prst="rect">
            <a:avLst/>
          </a:prstGeom>
        </p:spPr>
      </p:pic>
      <p:sp>
        <p:nvSpPr>
          <p:cNvPr id="11" name="Tekstvak 10">
            <a:extLst>
              <a:ext uri="{FF2B5EF4-FFF2-40B4-BE49-F238E27FC236}">
                <a16:creationId xmlns:a16="http://schemas.microsoft.com/office/drawing/2014/main" id="{D274754A-8DB2-4499-97E1-BBEB70D76C7F}"/>
              </a:ext>
            </a:extLst>
          </p:cNvPr>
          <p:cNvSpPr txBox="1"/>
          <p:nvPr/>
        </p:nvSpPr>
        <p:spPr>
          <a:xfrm>
            <a:off x="8003835" y="369335"/>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12" name="Afbeelding 11">
            <a:extLst>
              <a:ext uri="{FF2B5EF4-FFF2-40B4-BE49-F238E27FC236}">
                <a16:creationId xmlns:a16="http://schemas.microsoft.com/office/drawing/2014/main" id="{3EC3A216-E40E-427A-A5A5-FBDE7E1AE7FA}"/>
              </a:ext>
            </a:extLst>
          </p:cNvPr>
          <p:cNvPicPr>
            <a:picLocks noChangeAspect="1"/>
          </p:cNvPicPr>
          <p:nvPr/>
        </p:nvPicPr>
        <p:blipFill>
          <a:blip r:embed="rId7"/>
          <a:stretch>
            <a:fillRect/>
          </a:stretch>
        </p:blipFill>
        <p:spPr>
          <a:xfrm>
            <a:off x="6316418" y="4751095"/>
            <a:ext cx="2572735" cy="1560711"/>
          </a:xfrm>
          <a:prstGeom prst="rect">
            <a:avLst/>
          </a:prstGeom>
        </p:spPr>
      </p:pic>
      <p:sp>
        <p:nvSpPr>
          <p:cNvPr id="13" name="Tekstvak 12">
            <a:extLst>
              <a:ext uri="{FF2B5EF4-FFF2-40B4-BE49-F238E27FC236}">
                <a16:creationId xmlns:a16="http://schemas.microsoft.com/office/drawing/2014/main" id="{E088D057-99F4-4D3B-A556-A2562A78FACB}"/>
              </a:ext>
            </a:extLst>
          </p:cNvPr>
          <p:cNvSpPr txBox="1"/>
          <p:nvPr/>
        </p:nvSpPr>
        <p:spPr>
          <a:xfrm>
            <a:off x="995004" y="138502"/>
            <a:ext cx="7894149" cy="461665"/>
          </a:xfrm>
          <a:prstGeom prst="rect">
            <a:avLst/>
          </a:prstGeom>
          <a:noFill/>
        </p:spPr>
        <p:txBody>
          <a:bodyPr wrap="square" rtlCol="0">
            <a:spAutoFit/>
          </a:bodyPr>
          <a:lstStyle/>
          <a:p>
            <a:pPr lvl="0" fontAlgn="base">
              <a:spcBef>
                <a:spcPct val="0"/>
              </a:spcBef>
              <a:spcAft>
                <a:spcPct val="0"/>
              </a:spcAft>
            </a:pPr>
            <a:r>
              <a:rPr lang="nl-NL" sz="2400" dirty="0">
                <a:solidFill>
                  <a:prstClr val="black"/>
                </a:solidFill>
                <a:latin typeface="Arial" charset="0"/>
                <a:cs typeface="Arial" charset="0"/>
              </a:rPr>
              <a:t>2324 </a:t>
            </a:r>
            <a:r>
              <a:rPr lang="nl-NL" sz="2400">
                <a:solidFill>
                  <a:prstClr val="black"/>
                </a:solidFill>
                <a:latin typeface="Arial" charset="0"/>
                <a:cs typeface="Arial" charset="0"/>
              </a:rPr>
              <a:t>MLO TP </a:t>
            </a:r>
            <a:r>
              <a:rPr lang="nl-NL" sz="2400" dirty="0">
                <a:solidFill>
                  <a:prstClr val="black"/>
                </a:solidFill>
                <a:latin typeface="Arial" charset="0"/>
                <a:cs typeface="Arial" charset="0"/>
              </a:rPr>
              <a:t>1 Mijn wijk</a:t>
            </a:r>
          </a:p>
        </p:txBody>
      </p:sp>
      <p:sp>
        <p:nvSpPr>
          <p:cNvPr id="14" name="Text Box 7">
            <a:extLst>
              <a:ext uri="{FF2B5EF4-FFF2-40B4-BE49-F238E27FC236}">
                <a16:creationId xmlns:a16="http://schemas.microsoft.com/office/drawing/2014/main" id="{6DEB9258-0FDF-4D2D-A268-1D8DEB4BFFDB}"/>
              </a:ext>
            </a:extLst>
          </p:cNvPr>
          <p:cNvSpPr txBox="1">
            <a:spLocks noChangeArrowheads="1"/>
          </p:cNvSpPr>
          <p:nvPr/>
        </p:nvSpPr>
        <p:spPr bwMode="auto">
          <a:xfrm>
            <a:off x="995004" y="786272"/>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FF2F00"/>
                </a:solidFill>
                <a:ea typeface="Calibri" pitchFamily="34" charset="0"/>
                <a:cs typeface="Arial" charset="0"/>
              </a:rPr>
              <a:t>Leerdoelen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wijkschouw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SWOT-analyse van een wijk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kenmerken van een wijk analyseren en verbetervoorstellen doen om de leefbaarheid te vergroten. </a:t>
            </a:r>
          </a:p>
        </p:txBody>
      </p:sp>
      <p:pic>
        <p:nvPicPr>
          <p:cNvPr id="15" name="Afbeelding 14">
            <a:extLst>
              <a:ext uri="{FF2B5EF4-FFF2-40B4-BE49-F238E27FC236}">
                <a16:creationId xmlns:a16="http://schemas.microsoft.com/office/drawing/2014/main" id="{1A54A59D-20C9-40C0-B8C0-A7B5078D65A7}"/>
              </a:ext>
            </a:extLst>
          </p:cNvPr>
          <p:cNvPicPr>
            <a:picLocks noChangeAspect="1"/>
          </p:cNvPicPr>
          <p:nvPr/>
        </p:nvPicPr>
        <p:blipFill rotWithShape="1">
          <a:blip r:embed="rId8"/>
          <a:srcRect l="21805" r="10840"/>
          <a:stretch/>
        </p:blipFill>
        <p:spPr>
          <a:xfrm>
            <a:off x="621445" y="781285"/>
            <a:ext cx="299335" cy="412425"/>
          </a:xfrm>
          <a:prstGeom prst="rect">
            <a:avLst/>
          </a:prstGeom>
        </p:spPr>
      </p:pic>
      <p:pic>
        <p:nvPicPr>
          <p:cNvPr id="16" name="Afbeelding 15">
            <a:extLst>
              <a:ext uri="{FF2B5EF4-FFF2-40B4-BE49-F238E27FC236}">
                <a16:creationId xmlns:a16="http://schemas.microsoft.com/office/drawing/2014/main" id="{97CAA81A-091F-4F58-938A-12FD49C50AB6}"/>
              </a:ext>
            </a:extLst>
          </p:cNvPr>
          <p:cNvPicPr>
            <a:picLocks noChangeAspect="1"/>
          </p:cNvPicPr>
          <p:nvPr/>
        </p:nvPicPr>
        <p:blipFill>
          <a:blip r:embed="rId9"/>
          <a:stretch>
            <a:fillRect/>
          </a:stretch>
        </p:blipFill>
        <p:spPr>
          <a:xfrm>
            <a:off x="5930606" y="868892"/>
            <a:ext cx="385812" cy="263054"/>
          </a:xfrm>
          <a:prstGeom prst="rect">
            <a:avLst/>
          </a:prstGeom>
        </p:spPr>
      </p:pic>
      <p:pic>
        <p:nvPicPr>
          <p:cNvPr id="17" name="Afbeelding 16">
            <a:extLst>
              <a:ext uri="{FF2B5EF4-FFF2-40B4-BE49-F238E27FC236}">
                <a16:creationId xmlns:a16="http://schemas.microsoft.com/office/drawing/2014/main" id="{EEBCA26C-BB86-447A-8A29-26725E2510E4}"/>
              </a:ext>
            </a:extLst>
          </p:cNvPr>
          <p:cNvPicPr>
            <a:picLocks noChangeAspect="1"/>
          </p:cNvPicPr>
          <p:nvPr/>
        </p:nvPicPr>
        <p:blipFill rotWithShape="1">
          <a:blip r:embed="rId10"/>
          <a:srcRect l="17050" t="33024" r="61669" b="30375"/>
          <a:stretch/>
        </p:blipFill>
        <p:spPr>
          <a:xfrm>
            <a:off x="5930606" y="2734759"/>
            <a:ext cx="350275" cy="338696"/>
          </a:xfrm>
          <a:prstGeom prst="rect">
            <a:avLst/>
          </a:prstGeom>
        </p:spPr>
      </p:pic>
      <p:pic>
        <p:nvPicPr>
          <p:cNvPr id="18" name="Afbeelding 17">
            <a:extLst>
              <a:ext uri="{FF2B5EF4-FFF2-40B4-BE49-F238E27FC236}">
                <a16:creationId xmlns:a16="http://schemas.microsoft.com/office/drawing/2014/main" id="{8501C6E1-C974-49AF-BD85-7BA53DFABA3D}"/>
              </a:ext>
            </a:extLst>
          </p:cNvPr>
          <p:cNvPicPr>
            <a:picLocks noChangeAspect="1"/>
          </p:cNvPicPr>
          <p:nvPr/>
        </p:nvPicPr>
        <p:blipFill>
          <a:blip r:embed="rId11"/>
          <a:stretch>
            <a:fillRect/>
          </a:stretch>
        </p:blipFill>
        <p:spPr>
          <a:xfrm>
            <a:off x="6017193" y="3493299"/>
            <a:ext cx="299225" cy="290796"/>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0060" y="965638"/>
            <a:ext cx="10596912" cy="648072"/>
          </a:xfrm>
        </p:spPr>
        <p:txBody>
          <a:bodyPr>
            <a:normAutofit fontScale="90000"/>
          </a:bodyPr>
          <a:lstStyle/>
          <a:p>
            <a:r>
              <a:rPr lang="nl-NL">
                <a:solidFill>
                  <a:srgbClr val="7030A0"/>
                </a:solidFill>
              </a:rPr>
              <a:t>Onderzoek: de </a:t>
            </a:r>
            <a:r>
              <a:rPr lang="nl-NL" err="1">
                <a:solidFill>
                  <a:srgbClr val="7030A0"/>
                </a:solidFill>
              </a:rPr>
              <a:t>Leefbaarometer</a:t>
            </a:r>
            <a:r>
              <a:rPr lang="nl-NL">
                <a:solidFill>
                  <a:srgbClr val="7030A0"/>
                </a:solidFill>
              </a:rPr>
              <a:t>	 of Lemonmeter</a:t>
            </a:r>
          </a:p>
        </p:txBody>
      </p:sp>
      <p:sp>
        <p:nvSpPr>
          <p:cNvPr id="3" name="Tijdelijke aanduiding voor inhoud 2"/>
          <p:cNvSpPr>
            <a:spLocks noGrp="1"/>
          </p:cNvSpPr>
          <p:nvPr>
            <p:ph idx="1"/>
          </p:nvPr>
        </p:nvSpPr>
        <p:spPr>
          <a:xfrm>
            <a:off x="480060" y="2088688"/>
            <a:ext cx="10928681" cy="4226584"/>
          </a:xfrm>
        </p:spPr>
        <p:txBody>
          <a:bodyPr>
            <a:normAutofit/>
          </a:bodyPr>
          <a:lstStyle/>
          <a:p>
            <a:pPr marL="0" indent="0">
              <a:buNone/>
            </a:pPr>
            <a:r>
              <a:rPr lang="nl-NL">
                <a:hlinkClick r:id="rId2"/>
              </a:rPr>
              <a:t>http://www.leefbaarometer.nl/</a:t>
            </a:r>
            <a:r>
              <a:rPr lang="nl-NL"/>
              <a:t>         </a:t>
            </a:r>
            <a:r>
              <a:rPr lang="nl-NL">
                <a:hlinkClick r:id="rId3"/>
              </a:rPr>
              <a:t>www.Lemontilburg.nl</a:t>
            </a:r>
            <a:r>
              <a:rPr lang="nl-NL"/>
              <a:t> </a:t>
            </a:r>
          </a:p>
          <a:p>
            <a:pPr marL="0" indent="0">
              <a:buNone/>
            </a:pPr>
            <a:endParaRPr lang="nl-NL"/>
          </a:p>
          <a:p>
            <a:pPr marL="0" indent="0">
              <a:buNone/>
            </a:pPr>
            <a:r>
              <a:rPr lang="nl-NL"/>
              <a:t>Beide instrumenten geven online informatie over de leefbaarheid in alle buurten en wijken. Het geeft de situatie in de wijk weer, maar ook ontwikkelingen en achtergronden van de buurt.</a:t>
            </a:r>
          </a:p>
          <a:p>
            <a:pPr marL="0" indent="0">
              <a:buNone/>
            </a:pPr>
            <a:endParaRPr lang="nl-NL"/>
          </a:p>
          <a:p>
            <a:pPr marL="0" indent="0">
              <a:buNone/>
            </a:pPr>
            <a:r>
              <a:rPr lang="nl-NL"/>
              <a:t>Ga naar een van de websites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AAB88BC-4035-45AE-A9FE-3F039EAB6A47}"/>
              </a:ext>
            </a:extLst>
          </p:cNvPr>
          <p:cNvSpPr txBox="1"/>
          <p:nvPr/>
        </p:nvSpPr>
        <p:spPr>
          <a:xfrm>
            <a:off x="582630" y="692459"/>
            <a:ext cx="11026740" cy="384720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Thuis: </a:t>
            </a:r>
            <a:endParaRPr kumimoji="0" lang="nl-NL" sz="2800" b="0" i="0" u="none" strike="noStrike" kern="120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Ga je op pad met het boekje van de Wijkschouw:</a:t>
            </a:r>
            <a:endPar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Je gaat op zoek naar 5 typische plekken in je wijk </a:t>
            </a:r>
            <a:endPar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Je beoordeelt al die 5 plekken m.b.v. het Wijkschouwboekje</a:t>
            </a:r>
            <a:endPar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Je maakt tijdens je tocht in totaal 10 foto’s van die plekken en de 			opvallende zaken die je daar ziet</a:t>
            </a:r>
            <a:endPar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Daarna g</a:t>
            </a: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 je het leerproduct afmaken: </a:t>
            </a:r>
            <a:endParaRPr kumimoji="0" lang="nl-NL"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Geef op de kaart aan </a:t>
            </a:r>
            <a:r>
              <a:rPr kumimoji="0" lang="nl-NL" sz="2400" b="1" i="0" u="none" strike="noStrike" kern="1200" cap="none" spc="0" normalizeH="0" baseline="0" noProof="0">
                <a:ln>
                  <a:noFill/>
                </a:ln>
                <a:solidFill>
                  <a:srgbClr val="7030A0"/>
                </a:solidFill>
                <a:effectLst/>
                <a:uLnTx/>
                <a:uFillTx/>
                <a:latin typeface="Calibri" panose="020F0502020204030204" pitchFamily="34" charset="0"/>
                <a:ea typeface="Calibri" panose="020F0502020204030204" pitchFamily="34" charset="0"/>
                <a:cs typeface="Times New Roman" panose="02020603050405020304" pitchFamily="18" charset="0"/>
              </a:rPr>
              <a:t>waar</a:t>
            </a:r>
            <a:r>
              <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je welke foto’s hebt gemaakt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2A648B80-53EC-3A81-110B-A60234FE0B3D}"/>
              </a:ext>
            </a:extLst>
          </p:cNvPr>
          <p:cNvPicPr>
            <a:picLocks noChangeAspect="1"/>
          </p:cNvPicPr>
          <p:nvPr/>
        </p:nvPicPr>
        <p:blipFill>
          <a:blip r:embed="rId2"/>
          <a:stretch>
            <a:fillRect/>
          </a:stretch>
        </p:blipFill>
        <p:spPr>
          <a:xfrm>
            <a:off x="7987742" y="4391248"/>
            <a:ext cx="3621628" cy="2197006"/>
          </a:xfrm>
          <a:prstGeom prst="rect">
            <a:avLst/>
          </a:prstGeom>
        </p:spPr>
      </p:pic>
    </p:spTree>
    <p:extLst>
      <p:ext uri="{BB962C8B-B14F-4D97-AF65-F5344CB8AC3E}">
        <p14:creationId xmlns:p14="http://schemas.microsoft.com/office/powerpoint/2010/main" val="2179438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a:solidFill>
                  <a:srgbClr val="7030A0"/>
                </a:solidFill>
              </a:rPr>
              <a:t>Nu aan de slag: maak vast een verslag aan!</a:t>
            </a:r>
          </a:p>
        </p:txBody>
      </p:sp>
      <p:sp>
        <p:nvSpPr>
          <p:cNvPr id="7" name="Tekstvak 6">
            <a:extLst>
              <a:ext uri="{FF2B5EF4-FFF2-40B4-BE49-F238E27FC236}">
                <a16:creationId xmlns:a16="http://schemas.microsoft.com/office/drawing/2014/main" id="{5C97C5A4-DB2B-4E39-AF51-5132AB46B476}"/>
              </a:ext>
            </a:extLst>
          </p:cNvPr>
          <p:cNvSpPr txBox="1"/>
          <p:nvPr/>
        </p:nvSpPr>
        <p:spPr>
          <a:xfrm>
            <a:off x="407502" y="1088721"/>
            <a:ext cx="10972799" cy="5262979"/>
          </a:xfrm>
          <a:prstGeom prst="rect">
            <a:avLst/>
          </a:prstGeom>
          <a:noFill/>
        </p:spPr>
        <p:txBody>
          <a:bodyPr wrap="square" lIns="91440" tIns="45720" rIns="91440" bIns="45720" anchor="t">
            <a:spAutoFit/>
          </a:bodyPr>
          <a:lstStyle/>
          <a:p>
            <a:pPr marL="800100" marR="0" lvl="1" indent="-342900" algn="l" defTabSz="914400" rtl="0" eaLnBrk="1" fontAlgn="auto" latinLnBrk="0" hangingPunct="1">
              <a:lnSpc>
                <a:spcPct val="100000"/>
              </a:lnSpc>
              <a:spcBef>
                <a:spcPts val="0"/>
              </a:spcBef>
              <a:spcAft>
                <a:spcPts val="0"/>
              </a:spcAft>
              <a:buClrTx/>
              <a:buSzTx/>
              <a:buFontTx/>
              <a:buAutoNum type="alphaUcPeriod"/>
              <a:tabLst/>
              <a:defRPr/>
            </a:pPr>
            <a:endParaRPr kumimoji="0" lang="nl-NL"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lphaUcPeriod"/>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Een beschrijving van je wijk: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Beschrijf je wijk voor iemand die de wijk niet kent. Benoem in ieder geval de periode waarin de wijk gebouwd is, of er belangrijke voorzieningen zijn, hoe de bereikbaarheid is en hoe	de bevolkingsopbouw is.  </a:t>
            </a:r>
            <a:endParaRPr kumimoji="0" lang="nl-NL" sz="24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B. Een overzichtskaart van de wijk.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Zoek via Google Earth of een andere digitale tool je wijk op en maak via bv. een print-screen een foto die je in je verslag kan opnemen.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C. Belangrijke ontwikkelingen in de wijk/buurt.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a:ln>
                  <a:noFill/>
                </a:ln>
                <a:solidFill>
                  <a:prstClr val="black"/>
                </a:solidFill>
                <a:effectLst/>
                <a:uLnTx/>
                <a:uFillTx/>
                <a:latin typeface="Calibri" panose="020F0502020204030204"/>
                <a:ea typeface="+mn-ea"/>
                <a:cs typeface="+mn-cs"/>
              </a:rPr>
              <a:t>Zoek via bv. de leefbaarheidsbarometer, de website gemeente of wijk-site info over de belangrijkste ontwikkeling. Denk aan woningbouw, nieuwe voorzieningen, plannen voor verbetering van de wijk, veiligheid. </a:t>
            </a:r>
          </a:p>
        </p:txBody>
      </p:sp>
      <p:pic>
        <p:nvPicPr>
          <p:cNvPr id="11" name="Afbeelding 10">
            <a:extLst>
              <a:ext uri="{FF2B5EF4-FFF2-40B4-BE49-F238E27FC236}">
                <a16:creationId xmlns:a16="http://schemas.microsoft.com/office/drawing/2014/main" id="{4DA717B9-DAB9-497A-9858-73CBCC523781}"/>
              </a:ext>
            </a:extLst>
          </p:cNvPr>
          <p:cNvPicPr>
            <a:picLocks noChangeAspect="1"/>
          </p:cNvPicPr>
          <p:nvPr/>
        </p:nvPicPr>
        <p:blipFill>
          <a:blip r:embed="rId3"/>
          <a:stretch>
            <a:fillRect/>
          </a:stretch>
        </p:blipFill>
        <p:spPr>
          <a:xfrm flipH="1">
            <a:off x="10440292" y="5360670"/>
            <a:ext cx="1475980" cy="1325880"/>
          </a:xfrm>
          <a:prstGeom prst="rect">
            <a:avLst/>
          </a:prstGeom>
        </p:spPr>
      </p:pic>
    </p:spTree>
    <p:extLst>
      <p:ext uri="{BB962C8B-B14F-4D97-AF65-F5344CB8AC3E}">
        <p14:creationId xmlns:p14="http://schemas.microsoft.com/office/powerpoint/2010/main" val="3850503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flesdop&#10;&#10;Automatisch gegenereerde beschrijving">
            <a:extLst>
              <a:ext uri="{FF2B5EF4-FFF2-40B4-BE49-F238E27FC236}">
                <a16:creationId xmlns:a16="http://schemas.microsoft.com/office/drawing/2014/main" id="{7E70F8B1-63F6-46FE-ABA9-0DDE292C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536" y="0"/>
            <a:ext cx="6876927" cy="6858000"/>
          </a:xfrm>
          <a:prstGeom prst="rect">
            <a:avLst/>
          </a:prstGeom>
        </p:spPr>
      </p:pic>
    </p:spTree>
    <p:extLst>
      <p:ext uri="{BB962C8B-B14F-4D97-AF65-F5344CB8AC3E}">
        <p14:creationId xmlns:p14="http://schemas.microsoft.com/office/powerpoint/2010/main" val="391349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title="Leefbaarheid?">
            <a:hlinkClick r:id="" action="ppaction://media"/>
            <a:extLst>
              <a:ext uri="{FF2B5EF4-FFF2-40B4-BE49-F238E27FC236}">
                <a16:creationId xmlns:a16="http://schemas.microsoft.com/office/drawing/2014/main" id="{D752F61F-3A17-6A24-E2B3-208AE46C5D1C}"/>
              </a:ext>
            </a:extLst>
          </p:cNvPr>
          <p:cNvPicPr>
            <a:picLocks noGrp="1" noRot="1" noChangeAspect="1"/>
          </p:cNvPicPr>
          <p:nvPr>
            <p:ph idx="1"/>
            <a:videoFile r:link="rId1"/>
          </p:nvPr>
        </p:nvPicPr>
        <p:blipFill>
          <a:blip r:embed="rId3"/>
          <a:stretch>
            <a:fillRect/>
          </a:stretch>
        </p:blipFill>
        <p:spPr>
          <a:xfrm>
            <a:off x="2245519" y="1253331"/>
            <a:ext cx="7700962" cy="4351338"/>
          </a:xfrm>
          <a:prstGeom prst="rect">
            <a:avLst/>
          </a:prstGeom>
        </p:spPr>
      </p:pic>
    </p:spTree>
    <p:extLst>
      <p:ext uri="{BB962C8B-B14F-4D97-AF65-F5344CB8AC3E}">
        <p14:creationId xmlns:p14="http://schemas.microsoft.com/office/powerpoint/2010/main" val="37447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4DEFA667-6488-0D35-79D5-E182422BC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233" y="0"/>
            <a:ext cx="9600344" cy="6858000"/>
          </a:xfrm>
          <a:prstGeom prst="rect">
            <a:avLst/>
          </a:prstGeom>
        </p:spPr>
      </p:pic>
      <p:sp>
        <p:nvSpPr>
          <p:cNvPr id="3" name="Titel 2">
            <a:extLst>
              <a:ext uri="{FF2B5EF4-FFF2-40B4-BE49-F238E27FC236}">
                <a16:creationId xmlns:a16="http://schemas.microsoft.com/office/drawing/2014/main" id="{B69CFFCB-8113-5127-AA66-09B7C8B3A4AF}"/>
              </a:ext>
            </a:extLst>
          </p:cNvPr>
          <p:cNvSpPr txBox="1">
            <a:spLocks/>
          </p:cNvSpPr>
          <p:nvPr/>
        </p:nvSpPr>
        <p:spPr>
          <a:xfrm>
            <a:off x="-108065" y="1080020"/>
            <a:ext cx="3875116" cy="25277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360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W</a:t>
            </a:r>
            <a:r>
              <a:rPr lang="nl-NL" sz="3600">
                <a:solidFill>
                  <a:srgbClr val="B8A1FF"/>
                </a:solidFill>
                <a:latin typeface="Arial" panose="020B0604020202020204" pitchFamily="34" charset="0"/>
                <a:cs typeface="Arial" panose="020B0604020202020204" pitchFamily="34" charset="0"/>
              </a:rPr>
              <a:t>at weet </a:t>
            </a:r>
          </a:p>
          <a:p>
            <a:pPr marL="0" marR="0" lvl="0" indent="0" algn="ctr" defTabSz="914400" rtl="0" eaLnBrk="1" fontAlgn="auto" latinLnBrk="0" hangingPunct="1">
              <a:lnSpc>
                <a:spcPct val="90000"/>
              </a:lnSpc>
              <a:spcBef>
                <a:spcPct val="0"/>
              </a:spcBef>
              <a:spcAft>
                <a:spcPts val="0"/>
              </a:spcAft>
              <a:buClrTx/>
              <a:buSzTx/>
              <a:buFontTx/>
              <a:buNone/>
              <a:tabLst/>
              <a:defRPr/>
            </a:pPr>
            <a:r>
              <a:rPr lang="nl-NL" sz="3600">
                <a:solidFill>
                  <a:srgbClr val="B8A1FF"/>
                </a:solidFill>
                <a:latin typeface="Arial" panose="020B0604020202020204" pitchFamily="34" charset="0"/>
                <a:cs typeface="Arial" panose="020B0604020202020204" pitchFamily="34" charset="0"/>
              </a:rPr>
              <a:t>je (nog) over </a:t>
            </a:r>
            <a:r>
              <a:rPr lang="nl-NL" sz="3600" b="1">
                <a:solidFill>
                  <a:srgbClr val="B8A1FF"/>
                </a:solidFill>
                <a:latin typeface="Arial" panose="020B0604020202020204" pitchFamily="34" charset="0"/>
                <a:cs typeface="Arial" panose="020B0604020202020204" pitchFamily="34" charset="0"/>
              </a:rPr>
              <a:t>leefbaarheid?</a:t>
            </a:r>
            <a:endParaRPr kumimoji="0" lang="nl-NL" sz="360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60983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A7D6D502-3C0A-5ABB-38E6-CE4A562551A9}"/>
              </a:ext>
            </a:extLst>
          </p:cNvPr>
          <p:cNvPicPr>
            <a:picLocks noGrp="1" noChangeAspect="1"/>
          </p:cNvPicPr>
          <p:nvPr>
            <p:ph idx="1"/>
          </p:nvPr>
        </p:nvPicPr>
        <p:blipFill rotWithShape="1">
          <a:blip r:embed="rId2"/>
          <a:srcRect l="12891" t="31389" r="34375" b="53889"/>
          <a:stretch/>
        </p:blipFill>
        <p:spPr>
          <a:xfrm>
            <a:off x="1274003" y="2671774"/>
            <a:ext cx="9643994" cy="1514452"/>
          </a:xfrm>
          <a:prstGeom prst="rect">
            <a:avLst/>
          </a:prstGeom>
        </p:spPr>
      </p:pic>
      <p:sp>
        <p:nvSpPr>
          <p:cNvPr id="5" name="Titel 2">
            <a:extLst>
              <a:ext uri="{FF2B5EF4-FFF2-40B4-BE49-F238E27FC236}">
                <a16:creationId xmlns:a16="http://schemas.microsoft.com/office/drawing/2014/main" id="{9AE74E34-1322-2008-8EA1-2D2B05AB8612}"/>
              </a:ext>
            </a:extLst>
          </p:cNvPr>
          <p:cNvSpPr txBox="1">
            <a:spLocks/>
          </p:cNvSpPr>
          <p:nvPr/>
        </p:nvSpPr>
        <p:spPr>
          <a:xfrm>
            <a:off x="-108065" y="-50512"/>
            <a:ext cx="9784080" cy="252770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l-NL" sz="3600" b="1">
                <a:solidFill>
                  <a:srgbClr val="B8A1FF"/>
                </a:solidFill>
                <a:latin typeface="Arial" panose="020B0604020202020204" pitchFamily="34" charset="0"/>
                <a:cs typeface="Arial" panose="020B0604020202020204" pitchFamily="34" charset="0"/>
              </a:rPr>
              <a:t>Leefbaarheid / een leefbare wijk</a:t>
            </a:r>
            <a:endParaRPr kumimoji="0" lang="nl-NL" sz="360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498509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Mijn Leefomgeving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Sociale kwaliteit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Sociale veiligheid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Sociale cohesie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Wijkschouw</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1750628556"/>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a:solidFill>
                            <a:schemeClr val="bg2"/>
                          </a:solidFill>
                        </a:rPr>
                        <a:t>Week 1</a:t>
                      </a:r>
                      <a:endParaRPr lang="nl-NL" sz="1200" b="0" kern="120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a:solidFill>
                            <a:schemeClr val="bg2"/>
                          </a:solidFill>
                        </a:rPr>
                        <a:t>Week 2</a:t>
                      </a:r>
                      <a:endParaRPr lang="nl-NL" sz="1200" b="0" kern="1200">
                        <a:solidFill>
                          <a:schemeClr val="bg2"/>
                        </a:solidFill>
                        <a:latin typeface="+mn-lt"/>
                        <a:ea typeface="+mn-ea"/>
                        <a:cs typeface="+mn-cs"/>
                      </a:endParaRPr>
                    </a:p>
                  </a:txBody>
                  <a:tcPr anchor="ctr"/>
                </a:tc>
                <a:tc>
                  <a:txBody>
                    <a:bodyPr/>
                    <a:lstStyle/>
                    <a:p>
                      <a:pPr algn="ctr"/>
                      <a:r>
                        <a:rPr lang="nl-NL" sz="1200" b="1" kern="1200">
                          <a:solidFill>
                            <a:schemeClr val="tx1"/>
                          </a:solidFill>
                        </a:rPr>
                        <a:t>Week 3</a:t>
                      </a:r>
                      <a:endParaRPr lang="nl-NL" sz="1200" b="1" kern="1200">
                        <a:solidFill>
                          <a:schemeClr val="tx1"/>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390271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indent="0">
              <a:buNone/>
              <a:defRPr/>
            </a:pPr>
            <a:r>
              <a:rPr kumimoji="0" lang="nl-NL" sz="1800" b="0" i="0" u="none" strike="noStrike" kern="1200" cap="none" spc="0" normalizeH="0" baseline="0" noProof="0" dirty="0">
                <a:ln>
                  <a:noFill/>
                </a:ln>
                <a:solidFill>
                  <a:srgbClr val="000644"/>
                </a:solidFill>
                <a:effectLst/>
                <a:uLnTx/>
                <a:uFillTx/>
                <a:latin typeface="Arial"/>
                <a:cs typeface="Arial"/>
              </a:rPr>
              <a:t>Les 2 van maandag 11</a:t>
            </a:r>
            <a:r>
              <a:rPr lang="nl-NL" sz="1800" dirty="0">
                <a:solidFill>
                  <a:srgbClr val="000644"/>
                </a:solidFill>
                <a:latin typeface="Arial"/>
                <a:cs typeface="Arial"/>
              </a:rPr>
              <a:t> september</a:t>
            </a:r>
            <a:endParaRPr lang="nl-NL" sz="1800" b="0" i="0" u="none" strike="noStrike" kern="1200" cap="none" spc="0" normalizeH="0" baseline="0" noProof="0" dirty="0">
              <a:ln>
                <a:noFill/>
              </a:ln>
              <a:solidFill>
                <a:srgbClr val="000644"/>
              </a:solidFill>
              <a:effectLst/>
              <a:uLnTx/>
              <a:uFillTx/>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Leerjaar 1</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2"/>
          </p:nvPr>
        </p:nvSpPr>
        <p:spPr>
          <a:xfrm>
            <a:off x="609600" y="1591889"/>
            <a:ext cx="5384800" cy="4525963"/>
          </a:xfrm>
        </p:spPr>
        <p:txBody>
          <a:bodyPr>
            <a:normAutofit/>
          </a:bodyPr>
          <a:lstStyle/>
          <a:p>
            <a:r>
              <a:rPr lang="nl-NL" dirty="0"/>
              <a:t>Terugblik op ‘leefbaarheid’</a:t>
            </a:r>
          </a:p>
          <a:p>
            <a:r>
              <a:rPr lang="nl-NL" dirty="0"/>
              <a:t>Verdiepen op de sociale leefbaarheid</a:t>
            </a:r>
          </a:p>
          <a:p>
            <a:r>
              <a:rPr lang="nl-NL" dirty="0"/>
              <a:t>Introductie tussenopdracht </a:t>
            </a:r>
          </a:p>
          <a:p>
            <a:r>
              <a:rPr lang="nl-NL" dirty="0"/>
              <a:t>Aan de slag met aantal opdrachten </a:t>
            </a:r>
          </a:p>
          <a:p>
            <a:pPr marL="0" indent="0">
              <a:buNone/>
            </a:pPr>
            <a:endParaRPr lang="nl-NL" dirty="0"/>
          </a:p>
        </p:txBody>
      </p:sp>
      <p:pic>
        <p:nvPicPr>
          <p:cNvPr id="4" name="Afbeelding 3">
            <a:extLst>
              <a:ext uri="{FF2B5EF4-FFF2-40B4-BE49-F238E27FC236}">
                <a16:creationId xmlns:a16="http://schemas.microsoft.com/office/drawing/2014/main" id="{1E187FD0-7BFF-8607-5F7D-22F746F29AC0}"/>
              </a:ext>
            </a:extLst>
          </p:cNvPr>
          <p:cNvPicPr>
            <a:picLocks noChangeAspect="1"/>
          </p:cNvPicPr>
          <p:nvPr/>
        </p:nvPicPr>
        <p:blipFill rotWithShape="1">
          <a:blip r:embed="rId3">
            <a:extLst>
              <a:ext uri="{28A0092B-C50C-407E-A947-70E740481C1C}">
                <a14:useLocalDpi xmlns:a14="http://schemas.microsoft.com/office/drawing/2010/main" val="0"/>
              </a:ext>
            </a:extLst>
          </a:blip>
          <a:srcRect r="32943"/>
          <a:stretch/>
        </p:blipFill>
        <p:spPr>
          <a:xfrm>
            <a:off x="5754303" y="0"/>
            <a:ext cx="6437697" cy="6858000"/>
          </a:xfrm>
          <a:prstGeom prst="rect">
            <a:avLst/>
          </a:prstGeom>
        </p:spPr>
      </p:pic>
      <p:sp>
        <p:nvSpPr>
          <p:cNvPr id="5" name="Titel 2">
            <a:extLst>
              <a:ext uri="{FF2B5EF4-FFF2-40B4-BE49-F238E27FC236}">
                <a16:creationId xmlns:a16="http://schemas.microsoft.com/office/drawing/2014/main" id="{4FDAE61D-C0B6-A9B7-61E9-A62B4ED86FD9}"/>
              </a:ext>
            </a:extLst>
          </p:cNvPr>
          <p:cNvSpPr txBox="1">
            <a:spLocks/>
          </p:cNvSpPr>
          <p:nvPr/>
        </p:nvSpPr>
        <p:spPr>
          <a:xfrm>
            <a:off x="609600" y="533689"/>
            <a:ext cx="2143539" cy="8389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rPr>
              <a:t>Inhoud</a:t>
            </a:r>
            <a:endParaRPr kumimoji="0" lang="nl-NL" sz="4400" b="0" i="0" u="none" strike="noStrike" kern="1200" cap="none" spc="0" normalizeH="0" baseline="0" noProof="0">
              <a:ln>
                <a:noFill/>
              </a:ln>
              <a:solidFill>
                <a:srgbClr val="B8A1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42207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94CB41A-E070-0257-5E3C-812F10869788}"/>
              </a:ext>
            </a:extLst>
          </p:cNvPr>
          <p:cNvSpPr txBox="1"/>
          <p:nvPr/>
        </p:nvSpPr>
        <p:spPr>
          <a:xfrm>
            <a:off x="7142922" y="3072348"/>
            <a:ext cx="504907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Sociale leefbaarheid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Sociale leefbaarheid is moeilijker grijpbaar. Het gaat hier om sociale samenhang, betrokkenheid, eigen verantwoordelijkheid, bevolkingssamenstelling en zelfredzaamheid van bewoners. </a:t>
            </a:r>
          </a:p>
        </p:txBody>
      </p:sp>
      <p:pic>
        <p:nvPicPr>
          <p:cNvPr id="7" name="Tijdelijke aanduiding voor inhoud 3">
            <a:extLst>
              <a:ext uri="{FF2B5EF4-FFF2-40B4-BE49-F238E27FC236}">
                <a16:creationId xmlns:a16="http://schemas.microsoft.com/office/drawing/2014/main" id="{C8631D9A-73D5-575F-B4E6-02347841AA9C}"/>
              </a:ext>
            </a:extLst>
          </p:cNvPr>
          <p:cNvPicPr>
            <a:picLocks noGrp="1" noChangeAspect="1"/>
          </p:cNvPicPr>
          <p:nvPr>
            <p:ph idx="1"/>
          </p:nvPr>
        </p:nvPicPr>
        <p:blipFill rotWithShape="1">
          <a:blip r:embed="rId2"/>
          <a:srcRect l="12891" t="31389" r="34375" b="53889"/>
          <a:stretch/>
        </p:blipFill>
        <p:spPr>
          <a:xfrm>
            <a:off x="1274003" y="660094"/>
            <a:ext cx="9643994" cy="1514452"/>
          </a:xfrm>
          <a:prstGeom prst="rect">
            <a:avLst/>
          </a:prstGeom>
        </p:spPr>
      </p:pic>
      <p:sp>
        <p:nvSpPr>
          <p:cNvPr id="9" name="Tekstvak 8">
            <a:extLst>
              <a:ext uri="{FF2B5EF4-FFF2-40B4-BE49-F238E27FC236}">
                <a16:creationId xmlns:a16="http://schemas.microsoft.com/office/drawing/2014/main" id="{DA078EA3-044C-D9C8-513B-834A52F3E196}"/>
              </a:ext>
            </a:extLst>
          </p:cNvPr>
          <p:cNvSpPr txBox="1"/>
          <p:nvPr/>
        </p:nvSpPr>
        <p:spPr>
          <a:xfrm>
            <a:off x="1274003" y="3430988"/>
            <a:ext cx="4514547"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a:ln>
                  <a:noFill/>
                </a:ln>
                <a:solidFill>
                  <a:srgbClr val="E5B9B7"/>
                </a:solidFill>
                <a:effectLst/>
                <a:uLnTx/>
                <a:uFillTx/>
                <a:latin typeface="Arial" panose="020B0604020202020204" pitchFamily="34" charset="0"/>
                <a:cs typeface="Arial" panose="020B0604020202020204" pitchFamily="34" charset="0"/>
              </a:rPr>
              <a:t>Fysieke leefbaarheid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Fysieke leefbaarheid gaat om de tastbare zaken in een buurt, zoals de bestrating, het groen, bankjes, speelvoorzieningen, woningen en de openbare verlichting. </a:t>
            </a:r>
          </a:p>
          <a:p>
            <a:endParaRPr lang="nl-NL"/>
          </a:p>
        </p:txBody>
      </p:sp>
      <p:cxnSp>
        <p:nvCxnSpPr>
          <p:cNvPr id="11" name="Rechte verbindingslijn met pijl 10">
            <a:extLst>
              <a:ext uri="{FF2B5EF4-FFF2-40B4-BE49-F238E27FC236}">
                <a16:creationId xmlns:a16="http://schemas.microsoft.com/office/drawing/2014/main" id="{C3D6615D-FC4E-7A9C-95F6-0F13FCD1AD3F}"/>
              </a:ext>
            </a:extLst>
          </p:cNvPr>
          <p:cNvCxnSpPr/>
          <p:nvPr/>
        </p:nvCxnSpPr>
        <p:spPr>
          <a:xfrm flipV="1">
            <a:off x="3919993" y="1582310"/>
            <a:ext cx="3888188" cy="20911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Rechte verbindingslijn met pijl 12">
            <a:extLst>
              <a:ext uri="{FF2B5EF4-FFF2-40B4-BE49-F238E27FC236}">
                <a16:creationId xmlns:a16="http://schemas.microsoft.com/office/drawing/2014/main" id="{ABFFDC4E-F99B-A563-29ED-5CFF6D50F93E}"/>
              </a:ext>
            </a:extLst>
          </p:cNvPr>
          <p:cNvCxnSpPr/>
          <p:nvPr/>
        </p:nvCxnSpPr>
        <p:spPr>
          <a:xfrm flipH="1" flipV="1">
            <a:off x="2400300" y="1276350"/>
            <a:ext cx="4772025" cy="2260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kstvak 13">
            <a:extLst>
              <a:ext uri="{FF2B5EF4-FFF2-40B4-BE49-F238E27FC236}">
                <a16:creationId xmlns:a16="http://schemas.microsoft.com/office/drawing/2014/main" id="{1D8B9B08-8268-FF3A-A41C-4DD1B6D33A8C}"/>
              </a:ext>
            </a:extLst>
          </p:cNvPr>
          <p:cNvSpPr txBox="1"/>
          <p:nvPr/>
        </p:nvSpPr>
        <p:spPr>
          <a:xfrm>
            <a:off x="1274003" y="5867400"/>
            <a:ext cx="6153150" cy="923330"/>
          </a:xfrm>
          <a:prstGeom prst="rect">
            <a:avLst/>
          </a:prstGeom>
          <a:noFill/>
        </p:spPr>
        <p:txBody>
          <a:bodyPr wrap="square" rtlCol="0">
            <a:spAutoFit/>
          </a:bodyPr>
          <a:lstStyle/>
          <a:p>
            <a:r>
              <a:rPr lang="nl-NL">
                <a:hlinkClick r:id="rId3"/>
              </a:rPr>
              <a:t>https://www.lemon-onderzoek.nl/wp-content/uploads/2022/06/20220322_Lemon_Tilburg_2021.pdf</a:t>
            </a:r>
            <a:endParaRPr lang="nl-NL"/>
          </a:p>
          <a:p>
            <a:r>
              <a:rPr lang="nl-NL">
                <a:hlinkClick r:id="rId4"/>
              </a:rPr>
              <a:t>https://allecijfers.nl/gemeente/tilburg/</a:t>
            </a:r>
            <a:r>
              <a:rPr lang="nl-NL"/>
              <a:t> </a:t>
            </a:r>
          </a:p>
        </p:txBody>
      </p:sp>
    </p:spTree>
    <p:extLst>
      <p:ext uri="{BB962C8B-B14F-4D97-AF65-F5344CB8AC3E}">
        <p14:creationId xmlns:p14="http://schemas.microsoft.com/office/powerpoint/2010/main" val="75056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1869015" y="0"/>
            <a:ext cx="8453970" cy="6858000"/>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85C884CF-A613-4221-830D-92D9DC7E5BC9}"/>
              </a:ext>
            </a:extLst>
          </p:cNvPr>
          <p:cNvSpPr txBox="1"/>
          <p:nvPr/>
        </p:nvSpPr>
        <p:spPr>
          <a:xfrm>
            <a:off x="6172201" y="402617"/>
            <a:ext cx="5295900" cy="1550168"/>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kwaliteit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a:latin typeface="Arial" panose="020B0604020202020204" pitchFamily="34" charset="0"/>
                <a:cs typeface="Arial" panose="020B0604020202020204" pitchFamily="34" charset="0"/>
              </a:rPr>
              <a:t>De omgeving biedt ruimte aan ontmoeting, samen wonen &amp; leven, leren &amp; ontwikkelen, werk en transport zodat iedereen mee kan doen aan de samenleving. </a:t>
            </a:r>
            <a:endParaRPr lang="nl-NL" sz="2000">
              <a:solidFill>
                <a:srgbClr val="7030A0"/>
              </a:solidFill>
            </a:endParaRPr>
          </a:p>
        </p:txBody>
      </p:sp>
      <p:sp>
        <p:nvSpPr>
          <p:cNvPr id="6" name="Tekstvak 5">
            <a:extLst>
              <a:ext uri="{FF2B5EF4-FFF2-40B4-BE49-F238E27FC236}">
                <a16:creationId xmlns:a16="http://schemas.microsoft.com/office/drawing/2014/main" id="{A47DAB99-4977-40F8-AA20-96A93430D426}"/>
              </a:ext>
            </a:extLst>
          </p:cNvPr>
          <p:cNvSpPr txBox="1"/>
          <p:nvPr/>
        </p:nvSpPr>
        <p:spPr>
          <a:xfrm>
            <a:off x="6172201" y="2210401"/>
            <a:ext cx="5553074" cy="2298065"/>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veiligheid</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Met sociale onveiligheid worden zowel gevoelens van onveiligheid als daadwerkelijke criminaliteit en overlast in de buurt bedoeld. Overlast kan fysiek (graffiti) of sociaal (hangjongeren) zijn. Sociale onveiligheid kan stress veroorzaken en er bijvoorbeeld voor zorgen dat bewoners minder snel naar buiten gaan.</a:t>
            </a:r>
          </a:p>
        </p:txBody>
      </p:sp>
      <p:sp>
        <p:nvSpPr>
          <p:cNvPr id="8" name="Tekstvak 7">
            <a:extLst>
              <a:ext uri="{FF2B5EF4-FFF2-40B4-BE49-F238E27FC236}">
                <a16:creationId xmlns:a16="http://schemas.microsoft.com/office/drawing/2014/main" id="{458004AF-D347-4E45-ACFF-B57A08BFB432}"/>
              </a:ext>
            </a:extLst>
          </p:cNvPr>
          <p:cNvSpPr txBox="1"/>
          <p:nvPr/>
        </p:nvSpPr>
        <p:spPr>
          <a:xfrm>
            <a:off x="6127907" y="4722767"/>
            <a:ext cx="5641662" cy="1799467"/>
          </a:xfrm>
          <a:prstGeom prst="rect">
            <a:avLst/>
          </a:prstGeom>
          <a:noFill/>
        </p:spPr>
        <p:txBody>
          <a:bodyPr wrap="square">
            <a:spAutoFit/>
          </a:body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2400" b="0" i="0" u="none" strike="noStrike" kern="1200" cap="none" spc="0" normalizeH="0" baseline="0" noProof="0">
                <a:ln>
                  <a:noFill/>
                </a:ln>
                <a:solidFill>
                  <a:srgbClr val="7030A0"/>
                </a:solidFill>
                <a:effectLst/>
                <a:uLnTx/>
                <a:uFillTx/>
                <a:latin typeface="Arial" panose="020B0604020202020204" pitchFamily="34" charset="0"/>
                <a:ea typeface="+mn-ea"/>
                <a:cs typeface="Arial" panose="020B0604020202020204" pitchFamily="34" charset="0"/>
              </a:rPr>
              <a:t>Sociale cohesie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lang="nl-NL">
                <a:latin typeface="Arial" panose="020B0604020202020204" pitchFamily="34" charset="0"/>
                <a:cs typeface="Arial" panose="020B0604020202020204" pitchFamily="34" charset="0"/>
              </a:rPr>
              <a:t>D</a:t>
            </a:r>
            <a:r>
              <a:rPr kumimoji="0" lang="nl-NL"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t>e mate van samenhang en verbondenheid binnen een bepaalde groep mensen. Sociale cohesie gaat om zaken als sociale steun, wederkerigheid, wederzijds respect en de verbondenheid binnen en tussen groepen.</a:t>
            </a:r>
          </a:p>
        </p:txBody>
      </p:sp>
      <p:pic>
        <p:nvPicPr>
          <p:cNvPr id="5" name="Afbeelding 4">
            <a:extLst>
              <a:ext uri="{FF2B5EF4-FFF2-40B4-BE49-F238E27FC236}">
                <a16:creationId xmlns:a16="http://schemas.microsoft.com/office/drawing/2014/main" id="{DAA9029D-DB29-F8F2-9842-3DF6C38C27FF}"/>
              </a:ext>
            </a:extLst>
          </p:cNvPr>
          <p:cNvPicPr>
            <a:picLocks noChangeAspect="1"/>
          </p:cNvPicPr>
          <p:nvPr/>
        </p:nvPicPr>
        <p:blipFill>
          <a:blip r:embed="rId2"/>
          <a:stretch>
            <a:fillRect/>
          </a:stretch>
        </p:blipFill>
        <p:spPr>
          <a:xfrm>
            <a:off x="403381" y="1177701"/>
            <a:ext cx="4791075" cy="4848225"/>
          </a:xfrm>
          <a:prstGeom prst="rect">
            <a:avLst/>
          </a:prstGeom>
        </p:spPr>
      </p:pic>
    </p:spTree>
    <p:extLst>
      <p:ext uri="{BB962C8B-B14F-4D97-AF65-F5344CB8AC3E}">
        <p14:creationId xmlns:p14="http://schemas.microsoft.com/office/powerpoint/2010/main" val="40929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8AECD0-24C8-43E9-ACE1-4EF023FCF448}">
  <ds:schemaRefs>
    <ds:schemaRef ds:uri="2c4f0c93-2979-4f27-aab2-70de95932352"/>
    <ds:schemaRef ds:uri="c6f82ce1-f6df-49a5-8b49-cf8409a27a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67c63a5-6c7f-42bb-9d17-0feff5816463"/>
    <ds:schemaRef ds:uri="c20cf8ba-b598-4d03-85bf-01d90a2844ae"/>
  </ds:schemaRefs>
</ds:datastoreItem>
</file>

<file path=customXml/itemProps2.xml><?xml version="1.0" encoding="utf-8"?>
<ds:datastoreItem xmlns:ds="http://schemas.openxmlformats.org/officeDocument/2006/customXml" ds:itemID="{63FD4A19-7C61-4FA7-AD46-61A474C27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4211F0-6AF1-4F93-A772-E3F4682E4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TotalTime>
  <Words>1357</Words>
  <Application>Microsoft Office PowerPoint</Application>
  <PresentationFormat>Breedbeeld</PresentationFormat>
  <Paragraphs>158</Paragraphs>
  <Slides>18</Slides>
  <Notes>4</Notes>
  <HiddenSlides>0</HiddenSlides>
  <MMClips>1</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18</vt:i4>
      </vt:variant>
    </vt:vector>
  </HeadingPairs>
  <TitlesOfParts>
    <vt:vector size="24" baseType="lpstr">
      <vt:lpstr>Arial</vt:lpstr>
      <vt:lpstr>Calibri</vt:lpstr>
      <vt:lpstr>Calibri Light</vt:lpstr>
      <vt:lpstr>Roboto</vt:lpstr>
      <vt:lpstr>Office Theme</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Fysieke leefomgeving</vt:lpstr>
      <vt:lpstr>PowerPoint-presentatie</vt:lpstr>
      <vt:lpstr>Het schouwboekje</vt:lpstr>
      <vt:lpstr>PowerPoint-presentatie</vt:lpstr>
      <vt:lpstr>PowerPoint-presentatie</vt:lpstr>
      <vt:lpstr>Onderzoek: de Leefbaarometer  of Lemonmeter</vt:lpstr>
      <vt:lpstr>PowerPoint-presentatie</vt:lpstr>
      <vt:lpstr>Nu aan de slag: maak vast een verslag aan!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Pascalle Cup</cp:lastModifiedBy>
  <cp:revision>2</cp:revision>
  <dcterms:created xsi:type="dcterms:W3CDTF">2021-08-19T07:19:49Z</dcterms:created>
  <dcterms:modified xsi:type="dcterms:W3CDTF">2023-09-11T08:30:19Z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_ExtendedDescription">
    <vt:lpwstr/>
  </property>
  <property fmtid="{D5CDD505-2E9C-101B-9397-08002B2CF9AE}" pid="4" name="TriggerFlowInfo">
    <vt:lpwstr/>
  </property>
  <property fmtid="{D5CDD505-2E9C-101B-9397-08002B2CF9AE}" pid="5" name="MediaServiceImageTags">
    <vt:lpwstr/>
  </property>
</Properties>
</file>